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6"/>
  </p:sldMasterIdLst>
  <p:notesMasterIdLst>
    <p:notesMasterId r:id="rId21"/>
  </p:notesMasterIdLst>
  <p:handoutMasterIdLst>
    <p:handoutMasterId r:id="rId22"/>
  </p:handoutMasterIdLst>
  <p:sldIdLst>
    <p:sldId id="256" r:id="rId7"/>
    <p:sldId id="306" r:id="rId8"/>
    <p:sldId id="295" r:id="rId9"/>
    <p:sldId id="316" r:id="rId10"/>
    <p:sldId id="320" r:id="rId11"/>
    <p:sldId id="326" r:id="rId12"/>
    <p:sldId id="321" r:id="rId13"/>
    <p:sldId id="322" r:id="rId14"/>
    <p:sldId id="327" r:id="rId15"/>
    <p:sldId id="318" r:id="rId16"/>
    <p:sldId id="323" r:id="rId17"/>
    <p:sldId id="319" r:id="rId18"/>
    <p:sldId id="324" r:id="rId19"/>
    <p:sldId id="325" r:id="rId20"/>
  </p:sldIdLst>
  <p:sldSz cx="9144000" cy="6858000" type="screen4x3"/>
  <p:notesSz cx="6797675" cy="9926638"/>
  <p:custDataLst>
    <p:tags r:id="rId23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ophe GISSLER" initials="C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F00"/>
    <a:srgbClr val="FF8F43"/>
    <a:srgbClr val="CC3300"/>
    <a:srgbClr val="FF6600"/>
    <a:srgbClr val="FFFFCC"/>
    <a:srgbClr val="061546"/>
    <a:srgbClr val="541400"/>
    <a:srgbClr val="99CCFF"/>
    <a:srgbClr val="363636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9645" autoAdjust="0"/>
  </p:normalViewPr>
  <p:slideViewPr>
    <p:cSldViewPr>
      <p:cViewPr>
        <p:scale>
          <a:sx n="70" d="100"/>
          <a:sy n="70" d="100"/>
        </p:scale>
        <p:origin x="-1158" y="-174"/>
      </p:cViewPr>
      <p:guideLst>
        <p:guide orient="horz" pos="73"/>
        <p:guide/>
      </p:guideLst>
    </p:cSldViewPr>
  </p:slideViewPr>
  <p:outlineViewPr>
    <p:cViewPr>
      <p:scale>
        <a:sx n="33" d="100"/>
        <a:sy n="33" d="100"/>
      </p:scale>
      <p:origin x="0" y="58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16"/>
    </p:cViewPr>
  </p:sorterViewPr>
  <p:notesViewPr>
    <p:cSldViewPr>
      <p:cViewPr>
        <p:scale>
          <a:sx n="100" d="100"/>
          <a:sy n="100" d="100"/>
        </p:scale>
        <p:origin x="-1650" y="14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7550C9-4948-4E43-B42C-556D0377AF0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0E52BCB-6703-4CF5-A411-D49AC1AED108}">
      <dgm:prSet phldrT="[Texte]"/>
      <dgm:spPr/>
      <dgm:t>
        <a:bodyPr/>
        <a:lstStyle/>
        <a:p>
          <a:r>
            <a:rPr lang="fr-FR" dirty="0" smtClean="0"/>
            <a:t>Mise en œuvre de modalités de travail plus collaboratives </a:t>
          </a:r>
          <a:endParaRPr lang="fr-FR" dirty="0"/>
        </a:p>
      </dgm:t>
    </dgm:pt>
    <dgm:pt modelId="{8DABA08C-C3C4-453C-BD1C-4F474874F53A}" type="parTrans" cxnId="{FADDA39E-44F7-486E-972D-71207C46B364}">
      <dgm:prSet/>
      <dgm:spPr/>
      <dgm:t>
        <a:bodyPr/>
        <a:lstStyle/>
        <a:p>
          <a:endParaRPr lang="fr-FR"/>
        </a:p>
      </dgm:t>
    </dgm:pt>
    <dgm:pt modelId="{F96B5189-7221-4022-8026-C998ABF9DA74}" type="sibTrans" cxnId="{FADDA39E-44F7-486E-972D-71207C46B364}">
      <dgm:prSet/>
      <dgm:spPr/>
      <dgm:t>
        <a:bodyPr/>
        <a:lstStyle/>
        <a:p>
          <a:endParaRPr lang="fr-FR"/>
        </a:p>
      </dgm:t>
    </dgm:pt>
    <dgm:pt modelId="{549555E5-97DB-44B7-BD06-BE2DCBD99739}">
      <dgm:prSet phldrT="[Texte]"/>
      <dgm:spPr/>
      <dgm:t>
        <a:bodyPr/>
        <a:lstStyle/>
        <a:p>
          <a:r>
            <a:rPr lang="fr-FR" dirty="0" smtClean="0"/>
            <a:t>Messagerie instantanée Lync avec fonctionnalités de visioconférences</a:t>
          </a:r>
          <a:endParaRPr lang="fr-FR" dirty="0"/>
        </a:p>
      </dgm:t>
    </dgm:pt>
    <dgm:pt modelId="{54A629F2-2D81-4FE0-82F1-CC14CC5C106B}" type="parTrans" cxnId="{3037415F-BDA6-4C83-8663-D2CB60BEC587}">
      <dgm:prSet/>
      <dgm:spPr/>
      <dgm:t>
        <a:bodyPr/>
        <a:lstStyle/>
        <a:p>
          <a:endParaRPr lang="fr-FR"/>
        </a:p>
      </dgm:t>
    </dgm:pt>
    <dgm:pt modelId="{DAD0588D-1EB9-4BD8-929A-66163333D30E}" type="sibTrans" cxnId="{3037415F-BDA6-4C83-8663-D2CB60BEC587}">
      <dgm:prSet/>
      <dgm:spPr/>
      <dgm:t>
        <a:bodyPr/>
        <a:lstStyle/>
        <a:p>
          <a:endParaRPr lang="fr-FR"/>
        </a:p>
      </dgm:t>
    </dgm:pt>
    <dgm:pt modelId="{E5CEBEC7-2A8A-47A4-9C24-7A1FA9689155}">
      <dgm:prSet phldrT="[Texte]"/>
      <dgm:spPr/>
      <dgm:t>
        <a:bodyPr/>
        <a:lstStyle/>
        <a:p>
          <a:r>
            <a:rPr lang="fr-FR" dirty="0" smtClean="0"/>
            <a:t>Réseau social d’entreprise</a:t>
          </a:r>
          <a:endParaRPr lang="fr-FR" dirty="0"/>
        </a:p>
      </dgm:t>
    </dgm:pt>
    <dgm:pt modelId="{81AA1F05-B047-4D49-A59F-E051CBC416EC}" type="parTrans" cxnId="{8BF66A6F-038B-4BD9-904D-4C6125C57BFB}">
      <dgm:prSet/>
      <dgm:spPr/>
      <dgm:t>
        <a:bodyPr/>
        <a:lstStyle/>
        <a:p>
          <a:endParaRPr lang="fr-FR"/>
        </a:p>
      </dgm:t>
    </dgm:pt>
    <dgm:pt modelId="{86FE0703-C98C-4A76-93AB-222767235F48}" type="sibTrans" cxnId="{8BF66A6F-038B-4BD9-904D-4C6125C57BFB}">
      <dgm:prSet/>
      <dgm:spPr/>
      <dgm:t>
        <a:bodyPr/>
        <a:lstStyle/>
        <a:p>
          <a:endParaRPr lang="fr-FR"/>
        </a:p>
      </dgm:t>
    </dgm:pt>
    <dgm:pt modelId="{3AAC7F8E-AAA9-487E-B463-64E7D9EE570F}">
      <dgm:prSet phldrT="[Texte]"/>
      <dgm:spPr/>
      <dgm:t>
        <a:bodyPr/>
        <a:lstStyle/>
        <a:p>
          <a:r>
            <a:rPr lang="fr-FR" dirty="0" smtClean="0"/>
            <a:t>Constitution d’un portefeuille de 15 projets « numériques » </a:t>
          </a:r>
          <a:endParaRPr lang="fr-FR" dirty="0"/>
        </a:p>
      </dgm:t>
    </dgm:pt>
    <dgm:pt modelId="{FFD79498-B847-4FAC-9C92-40E90FC06A5E}" type="parTrans" cxnId="{09222A1F-5A22-48E3-84C6-A2D41960C767}">
      <dgm:prSet/>
      <dgm:spPr/>
      <dgm:t>
        <a:bodyPr/>
        <a:lstStyle/>
        <a:p>
          <a:endParaRPr lang="fr-FR"/>
        </a:p>
      </dgm:t>
    </dgm:pt>
    <dgm:pt modelId="{7F345220-4219-4722-B302-1448AEF0824B}" type="sibTrans" cxnId="{09222A1F-5A22-48E3-84C6-A2D41960C767}">
      <dgm:prSet/>
      <dgm:spPr/>
      <dgm:t>
        <a:bodyPr/>
        <a:lstStyle/>
        <a:p>
          <a:endParaRPr lang="fr-FR"/>
        </a:p>
      </dgm:t>
    </dgm:pt>
    <dgm:pt modelId="{829306AD-5344-41FC-8EFF-220EE393D30C}">
      <dgm:prSet phldrT="[Texte]"/>
      <dgm:spPr/>
      <dgm:t>
        <a:bodyPr/>
        <a:lstStyle/>
        <a:p>
          <a:r>
            <a:rPr lang="fr-FR" smtClean="0"/>
            <a:t>sur </a:t>
          </a:r>
          <a:r>
            <a:rPr lang="fr-FR" dirty="0" smtClean="0"/>
            <a:t>la base d’une cotation réalisée pour l’ensemble des projets informatiques </a:t>
          </a:r>
          <a:endParaRPr lang="fr-FR" dirty="0"/>
        </a:p>
      </dgm:t>
    </dgm:pt>
    <dgm:pt modelId="{7F347FD8-B4D1-4B49-98D4-92EA9B12CE03}" type="parTrans" cxnId="{A441B631-5E1E-4748-A2D3-6E44D7105294}">
      <dgm:prSet/>
      <dgm:spPr/>
      <dgm:t>
        <a:bodyPr/>
        <a:lstStyle/>
        <a:p>
          <a:endParaRPr lang="fr-FR"/>
        </a:p>
      </dgm:t>
    </dgm:pt>
    <dgm:pt modelId="{0E33A4C2-4977-4530-9A83-E31CAEDC76F1}" type="sibTrans" cxnId="{A441B631-5E1E-4748-A2D3-6E44D7105294}">
      <dgm:prSet/>
      <dgm:spPr/>
      <dgm:t>
        <a:bodyPr/>
        <a:lstStyle/>
        <a:p>
          <a:endParaRPr lang="fr-FR"/>
        </a:p>
      </dgm:t>
    </dgm:pt>
    <dgm:pt modelId="{484A9078-20C4-4E95-AAC9-84216F7F1A23}">
      <dgm:prSet phldrT="[Texte]"/>
      <dgm:spPr/>
      <dgm:t>
        <a:bodyPr/>
        <a:lstStyle/>
        <a:p>
          <a:r>
            <a:rPr lang="fr-FR" dirty="0" smtClean="0"/>
            <a:t>Mise à disposition des métiers de cinq premières « briques </a:t>
          </a:r>
          <a:r>
            <a:rPr lang="fr-FR" dirty="0" err="1" smtClean="0"/>
            <a:t>mutualisables</a:t>
          </a:r>
          <a:r>
            <a:rPr lang="fr-FR" dirty="0" smtClean="0"/>
            <a:t> » </a:t>
          </a:r>
          <a:endParaRPr lang="fr-FR" dirty="0"/>
        </a:p>
      </dgm:t>
    </dgm:pt>
    <dgm:pt modelId="{FC21685D-9931-4144-B0A9-28340BD992EF}" type="parTrans" cxnId="{D1729CF4-C8CC-44CB-A455-F8E6338E9C2E}">
      <dgm:prSet/>
      <dgm:spPr/>
      <dgm:t>
        <a:bodyPr/>
        <a:lstStyle/>
        <a:p>
          <a:endParaRPr lang="fr-FR"/>
        </a:p>
      </dgm:t>
    </dgm:pt>
    <dgm:pt modelId="{ABE55355-A20B-49DC-A73C-1401C142C7CB}" type="sibTrans" cxnId="{D1729CF4-C8CC-44CB-A455-F8E6338E9C2E}">
      <dgm:prSet/>
      <dgm:spPr/>
      <dgm:t>
        <a:bodyPr/>
        <a:lstStyle/>
        <a:p>
          <a:endParaRPr lang="fr-FR"/>
        </a:p>
      </dgm:t>
    </dgm:pt>
    <dgm:pt modelId="{4E67D4FE-DD34-477C-B6E0-6D2DB5A865B6}">
      <dgm:prSet phldrT="[Texte]"/>
      <dgm:spPr/>
      <dgm:t>
        <a:bodyPr/>
        <a:lstStyle/>
        <a:p>
          <a:r>
            <a:rPr lang="fr-FR" dirty="0" smtClean="0"/>
            <a:t>Gestion</a:t>
          </a:r>
          <a:r>
            <a:rPr lang="fr-FR" dirty="0" smtClean="0">
              <a:solidFill>
                <a:srgbClr val="FF0000"/>
              </a:solidFill>
            </a:rPr>
            <a:t> Documentaire (électronique?) </a:t>
          </a:r>
          <a:r>
            <a:rPr lang="fr-FR" dirty="0" smtClean="0"/>
            <a:t>de documents (GED), </a:t>
          </a:r>
          <a:endParaRPr lang="fr-FR" dirty="0"/>
        </a:p>
      </dgm:t>
    </dgm:pt>
    <dgm:pt modelId="{DF9A880C-F6AB-4982-AF25-4CA83C7EB87D}" type="parTrans" cxnId="{1E0F58D6-9DCE-4E16-87E1-96D714FCFDA8}">
      <dgm:prSet/>
      <dgm:spPr/>
      <dgm:t>
        <a:bodyPr/>
        <a:lstStyle/>
        <a:p>
          <a:endParaRPr lang="fr-FR"/>
        </a:p>
      </dgm:t>
    </dgm:pt>
    <dgm:pt modelId="{0DB18011-31F0-4212-A4C7-6899B480AB91}" type="sibTrans" cxnId="{1E0F58D6-9DCE-4E16-87E1-96D714FCFDA8}">
      <dgm:prSet/>
      <dgm:spPr/>
      <dgm:t>
        <a:bodyPr/>
        <a:lstStyle/>
        <a:p>
          <a:endParaRPr lang="fr-FR"/>
        </a:p>
      </dgm:t>
    </dgm:pt>
    <dgm:pt modelId="{2430A1C9-873F-446D-A07A-11B24B52D85A}">
      <dgm:prSet phldrT="[Texte]"/>
      <dgm:spPr/>
      <dgm:t>
        <a:bodyPr/>
        <a:lstStyle/>
        <a:p>
          <a:r>
            <a:rPr lang="fr-FR" dirty="0" smtClean="0"/>
            <a:t>Archivage</a:t>
          </a:r>
          <a:endParaRPr lang="fr-FR" dirty="0"/>
        </a:p>
      </dgm:t>
    </dgm:pt>
    <dgm:pt modelId="{4299AF57-72E8-4A01-9EC2-E4AF73B323FF}" type="parTrans" cxnId="{8075EBCC-D7E7-438F-A806-F3CA1F8B2EDC}">
      <dgm:prSet/>
      <dgm:spPr/>
      <dgm:t>
        <a:bodyPr/>
        <a:lstStyle/>
        <a:p>
          <a:endParaRPr lang="fr-FR"/>
        </a:p>
      </dgm:t>
    </dgm:pt>
    <dgm:pt modelId="{146FBB4E-5E29-4803-9134-B67791B975BC}" type="sibTrans" cxnId="{8075EBCC-D7E7-438F-A806-F3CA1F8B2EDC}">
      <dgm:prSet/>
      <dgm:spPr/>
      <dgm:t>
        <a:bodyPr/>
        <a:lstStyle/>
        <a:p>
          <a:endParaRPr lang="fr-FR"/>
        </a:p>
      </dgm:t>
    </dgm:pt>
    <dgm:pt modelId="{ACF2D1C3-036E-498C-85B8-6BE484B1EDA4}">
      <dgm:prSet phldrT="[Texte]"/>
      <dgm:spPr/>
      <dgm:t>
        <a:bodyPr/>
        <a:lstStyle/>
        <a:p>
          <a:r>
            <a:rPr lang="fr-FR" dirty="0" smtClean="0"/>
            <a:t>Gestion de la Relation Client (CRM)</a:t>
          </a:r>
          <a:endParaRPr lang="fr-FR" dirty="0"/>
        </a:p>
      </dgm:t>
    </dgm:pt>
    <dgm:pt modelId="{A1B28B05-266E-4F67-99CD-D9FA6869C5FF}" type="parTrans" cxnId="{F3CEA797-2738-4A8B-9284-A7DD49059381}">
      <dgm:prSet/>
      <dgm:spPr/>
      <dgm:t>
        <a:bodyPr/>
        <a:lstStyle/>
        <a:p>
          <a:endParaRPr lang="fr-FR"/>
        </a:p>
      </dgm:t>
    </dgm:pt>
    <dgm:pt modelId="{020BDED4-629A-4A47-9F31-743760980C8F}" type="sibTrans" cxnId="{F3CEA797-2738-4A8B-9284-A7DD49059381}">
      <dgm:prSet/>
      <dgm:spPr/>
      <dgm:t>
        <a:bodyPr/>
        <a:lstStyle/>
        <a:p>
          <a:endParaRPr lang="fr-FR"/>
        </a:p>
      </dgm:t>
    </dgm:pt>
    <dgm:pt modelId="{6DCF43C4-C176-4A4A-9906-EF3E01BE0826}">
      <dgm:prSet phldrT="[Texte]"/>
      <dgm:spPr/>
      <dgm:t>
        <a:bodyPr/>
        <a:lstStyle/>
        <a:p>
          <a:r>
            <a:rPr lang="fr-FR" dirty="0" smtClean="0"/>
            <a:t>Dématérialisation des flux papiers </a:t>
          </a:r>
          <a:endParaRPr lang="fr-FR" dirty="0"/>
        </a:p>
      </dgm:t>
    </dgm:pt>
    <dgm:pt modelId="{15702013-6F91-40CE-BCEA-0054B1C725FF}" type="parTrans" cxnId="{033CDCC1-0BEC-4C28-824D-65CFC0FC1F1C}">
      <dgm:prSet/>
      <dgm:spPr/>
      <dgm:t>
        <a:bodyPr/>
        <a:lstStyle/>
        <a:p>
          <a:endParaRPr lang="fr-FR"/>
        </a:p>
      </dgm:t>
    </dgm:pt>
    <dgm:pt modelId="{0DD39011-3C17-4F94-ACC0-117CFD592D83}" type="sibTrans" cxnId="{033CDCC1-0BEC-4C28-824D-65CFC0FC1F1C}">
      <dgm:prSet/>
      <dgm:spPr/>
      <dgm:t>
        <a:bodyPr/>
        <a:lstStyle/>
        <a:p>
          <a:endParaRPr lang="fr-FR"/>
        </a:p>
      </dgm:t>
    </dgm:pt>
    <dgm:pt modelId="{E20C96C3-1517-4D0F-923A-036DB1F96366}">
      <dgm:prSet phldrT="[Texte]"/>
      <dgm:spPr/>
      <dgm:t>
        <a:bodyPr/>
        <a:lstStyle/>
        <a:p>
          <a:r>
            <a:rPr lang="fr-FR" dirty="0" smtClean="0"/>
            <a:t>Généralisation de Portails internet</a:t>
          </a:r>
          <a:endParaRPr lang="fr-FR" dirty="0"/>
        </a:p>
      </dgm:t>
    </dgm:pt>
    <dgm:pt modelId="{23025075-9816-431B-BC78-6DA2D5F1B368}" type="parTrans" cxnId="{9CBF1FBE-0CC8-4A36-95B2-625FC0E24613}">
      <dgm:prSet/>
      <dgm:spPr/>
      <dgm:t>
        <a:bodyPr/>
        <a:lstStyle/>
        <a:p>
          <a:endParaRPr lang="fr-FR"/>
        </a:p>
      </dgm:t>
    </dgm:pt>
    <dgm:pt modelId="{D9F57C19-692E-4625-96CF-C7D95AC3F9CA}" type="sibTrans" cxnId="{9CBF1FBE-0CC8-4A36-95B2-625FC0E24613}">
      <dgm:prSet/>
      <dgm:spPr/>
      <dgm:t>
        <a:bodyPr/>
        <a:lstStyle/>
        <a:p>
          <a:endParaRPr lang="fr-FR"/>
        </a:p>
      </dgm:t>
    </dgm:pt>
    <dgm:pt modelId="{494CD5D5-22B2-4801-95A7-0DEC0F96270E}" type="pres">
      <dgm:prSet presAssocID="{107550C9-4948-4E43-B42C-556D0377AF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0C376A-E078-4DCA-B218-5DD28DA9DC90}" type="pres">
      <dgm:prSet presAssocID="{80E52BCB-6703-4CF5-A411-D49AC1AED108}" presName="composite" presStyleCnt="0"/>
      <dgm:spPr/>
    </dgm:pt>
    <dgm:pt modelId="{0E92E516-0FB0-42A0-9062-3875D0F4BBAC}" type="pres">
      <dgm:prSet presAssocID="{80E52BCB-6703-4CF5-A411-D49AC1AED10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48165B-EC9C-4E95-9D97-C503A6936DAD}" type="pres">
      <dgm:prSet presAssocID="{80E52BCB-6703-4CF5-A411-D49AC1AED10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F5AD98-DF1B-4DDC-ADC2-A56BC1989C8D}" type="pres">
      <dgm:prSet presAssocID="{F96B5189-7221-4022-8026-C998ABF9DA74}" presName="space" presStyleCnt="0"/>
      <dgm:spPr/>
    </dgm:pt>
    <dgm:pt modelId="{C04F1CA3-15E3-45AD-9605-B7999F9B0518}" type="pres">
      <dgm:prSet presAssocID="{3AAC7F8E-AAA9-487E-B463-64E7D9EE570F}" presName="composite" presStyleCnt="0"/>
      <dgm:spPr/>
    </dgm:pt>
    <dgm:pt modelId="{AC81EEFC-DD4E-4064-B3AA-F1BAC7C86E42}" type="pres">
      <dgm:prSet presAssocID="{3AAC7F8E-AAA9-487E-B463-64E7D9EE570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06DB27-742C-4DF7-93BA-6866FE306617}" type="pres">
      <dgm:prSet presAssocID="{3AAC7F8E-AAA9-487E-B463-64E7D9EE570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454681-8040-4739-B3BE-05DBE1B7BDA4}" type="pres">
      <dgm:prSet presAssocID="{7F345220-4219-4722-B302-1448AEF0824B}" presName="space" presStyleCnt="0"/>
      <dgm:spPr/>
    </dgm:pt>
    <dgm:pt modelId="{3EEF8873-F8D6-43AE-8D3D-6662C001CDBA}" type="pres">
      <dgm:prSet presAssocID="{484A9078-20C4-4E95-AAC9-84216F7F1A23}" presName="composite" presStyleCnt="0"/>
      <dgm:spPr/>
    </dgm:pt>
    <dgm:pt modelId="{87EF4906-1362-4F3F-9058-0EB1CB2A6111}" type="pres">
      <dgm:prSet presAssocID="{484A9078-20C4-4E95-AAC9-84216F7F1A2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08F660-B5A7-471C-8980-5AB9CB8C83B3}" type="pres">
      <dgm:prSet presAssocID="{484A9078-20C4-4E95-AAC9-84216F7F1A2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C58A8B7-7D5C-4B2F-83CC-A296094B9BE9}" type="presOf" srcId="{549555E5-97DB-44B7-BD06-BE2DCBD99739}" destId="{1448165B-EC9C-4E95-9D97-C503A6936DAD}" srcOrd="0" destOrd="0" presId="urn:microsoft.com/office/officeart/2005/8/layout/hList1"/>
    <dgm:cxn modelId="{D1792DBB-D53D-4622-B9D0-0F313C61775A}" type="presOf" srcId="{E5CEBEC7-2A8A-47A4-9C24-7A1FA9689155}" destId="{1448165B-EC9C-4E95-9D97-C503A6936DAD}" srcOrd="0" destOrd="1" presId="urn:microsoft.com/office/officeart/2005/8/layout/hList1"/>
    <dgm:cxn modelId="{C3768B52-EE51-4D87-B28B-F25DD9A6CE43}" type="presOf" srcId="{4E67D4FE-DD34-477C-B6E0-6D2DB5A865B6}" destId="{CC08F660-B5A7-471C-8980-5AB9CB8C83B3}" srcOrd="0" destOrd="0" presId="urn:microsoft.com/office/officeart/2005/8/layout/hList1"/>
    <dgm:cxn modelId="{9EAEE75A-8ACB-4D14-8BE4-9A19E95AF405}" type="presOf" srcId="{3AAC7F8E-AAA9-487E-B463-64E7D9EE570F}" destId="{AC81EEFC-DD4E-4064-B3AA-F1BAC7C86E42}" srcOrd="0" destOrd="0" presId="urn:microsoft.com/office/officeart/2005/8/layout/hList1"/>
    <dgm:cxn modelId="{8075EBCC-D7E7-438F-A806-F3CA1F8B2EDC}" srcId="{484A9078-20C4-4E95-AAC9-84216F7F1A23}" destId="{2430A1C9-873F-446D-A07A-11B24B52D85A}" srcOrd="1" destOrd="0" parTransId="{4299AF57-72E8-4A01-9EC2-E4AF73B323FF}" sibTransId="{146FBB4E-5E29-4803-9134-B67791B975BC}"/>
    <dgm:cxn modelId="{8BF66A6F-038B-4BD9-904D-4C6125C57BFB}" srcId="{80E52BCB-6703-4CF5-A411-D49AC1AED108}" destId="{E5CEBEC7-2A8A-47A4-9C24-7A1FA9689155}" srcOrd="1" destOrd="0" parTransId="{81AA1F05-B047-4D49-A59F-E051CBC416EC}" sibTransId="{86FE0703-C98C-4A76-93AB-222767235F48}"/>
    <dgm:cxn modelId="{B2D8C492-6539-4904-B4C9-7F5D07F4A2C0}" type="presOf" srcId="{ACF2D1C3-036E-498C-85B8-6BE484B1EDA4}" destId="{CC08F660-B5A7-471C-8980-5AB9CB8C83B3}" srcOrd="0" destOrd="2" presId="urn:microsoft.com/office/officeart/2005/8/layout/hList1"/>
    <dgm:cxn modelId="{08888CAC-B7E1-416F-B6C3-114F3B3F518D}" type="presOf" srcId="{484A9078-20C4-4E95-AAC9-84216F7F1A23}" destId="{87EF4906-1362-4F3F-9058-0EB1CB2A6111}" srcOrd="0" destOrd="0" presId="urn:microsoft.com/office/officeart/2005/8/layout/hList1"/>
    <dgm:cxn modelId="{1F743ED3-A179-404D-ADED-A2F1BEFD802F}" type="presOf" srcId="{80E52BCB-6703-4CF5-A411-D49AC1AED108}" destId="{0E92E516-0FB0-42A0-9062-3875D0F4BBAC}" srcOrd="0" destOrd="0" presId="urn:microsoft.com/office/officeart/2005/8/layout/hList1"/>
    <dgm:cxn modelId="{FADDA39E-44F7-486E-972D-71207C46B364}" srcId="{107550C9-4948-4E43-B42C-556D0377AF03}" destId="{80E52BCB-6703-4CF5-A411-D49AC1AED108}" srcOrd="0" destOrd="0" parTransId="{8DABA08C-C3C4-453C-BD1C-4F474874F53A}" sibTransId="{F96B5189-7221-4022-8026-C998ABF9DA74}"/>
    <dgm:cxn modelId="{1E0F58D6-9DCE-4E16-87E1-96D714FCFDA8}" srcId="{484A9078-20C4-4E95-AAC9-84216F7F1A23}" destId="{4E67D4FE-DD34-477C-B6E0-6D2DB5A865B6}" srcOrd="0" destOrd="0" parTransId="{DF9A880C-F6AB-4982-AF25-4CA83C7EB87D}" sibTransId="{0DB18011-31F0-4212-A4C7-6899B480AB91}"/>
    <dgm:cxn modelId="{9CBF1FBE-0CC8-4A36-95B2-625FC0E24613}" srcId="{484A9078-20C4-4E95-AAC9-84216F7F1A23}" destId="{E20C96C3-1517-4D0F-923A-036DB1F96366}" srcOrd="4" destOrd="0" parTransId="{23025075-9816-431B-BC78-6DA2D5F1B368}" sibTransId="{D9F57C19-692E-4625-96CF-C7D95AC3F9CA}"/>
    <dgm:cxn modelId="{A441B631-5E1E-4748-A2D3-6E44D7105294}" srcId="{3AAC7F8E-AAA9-487E-B463-64E7D9EE570F}" destId="{829306AD-5344-41FC-8EFF-220EE393D30C}" srcOrd="0" destOrd="0" parTransId="{7F347FD8-B4D1-4B49-98D4-92EA9B12CE03}" sibTransId="{0E33A4C2-4977-4530-9A83-E31CAEDC76F1}"/>
    <dgm:cxn modelId="{3037415F-BDA6-4C83-8663-D2CB60BEC587}" srcId="{80E52BCB-6703-4CF5-A411-D49AC1AED108}" destId="{549555E5-97DB-44B7-BD06-BE2DCBD99739}" srcOrd="0" destOrd="0" parTransId="{54A629F2-2D81-4FE0-82F1-CC14CC5C106B}" sibTransId="{DAD0588D-1EB9-4BD8-929A-66163333D30E}"/>
    <dgm:cxn modelId="{D1729CF4-C8CC-44CB-A455-F8E6338E9C2E}" srcId="{107550C9-4948-4E43-B42C-556D0377AF03}" destId="{484A9078-20C4-4E95-AAC9-84216F7F1A23}" srcOrd="2" destOrd="0" parTransId="{FC21685D-9931-4144-B0A9-28340BD992EF}" sibTransId="{ABE55355-A20B-49DC-A73C-1401C142C7CB}"/>
    <dgm:cxn modelId="{09222A1F-5A22-48E3-84C6-A2D41960C767}" srcId="{107550C9-4948-4E43-B42C-556D0377AF03}" destId="{3AAC7F8E-AAA9-487E-B463-64E7D9EE570F}" srcOrd="1" destOrd="0" parTransId="{FFD79498-B847-4FAC-9C92-40E90FC06A5E}" sibTransId="{7F345220-4219-4722-B302-1448AEF0824B}"/>
    <dgm:cxn modelId="{7DA15F04-5D0E-4A68-83AE-E0C144D9A98C}" type="presOf" srcId="{2430A1C9-873F-446D-A07A-11B24B52D85A}" destId="{CC08F660-B5A7-471C-8980-5AB9CB8C83B3}" srcOrd="0" destOrd="1" presId="urn:microsoft.com/office/officeart/2005/8/layout/hList1"/>
    <dgm:cxn modelId="{5E97211A-D0F9-4536-A507-8D3CE391974C}" type="presOf" srcId="{E20C96C3-1517-4D0F-923A-036DB1F96366}" destId="{CC08F660-B5A7-471C-8980-5AB9CB8C83B3}" srcOrd="0" destOrd="4" presId="urn:microsoft.com/office/officeart/2005/8/layout/hList1"/>
    <dgm:cxn modelId="{033CDCC1-0BEC-4C28-824D-65CFC0FC1F1C}" srcId="{484A9078-20C4-4E95-AAC9-84216F7F1A23}" destId="{6DCF43C4-C176-4A4A-9906-EF3E01BE0826}" srcOrd="3" destOrd="0" parTransId="{15702013-6F91-40CE-BCEA-0054B1C725FF}" sibTransId="{0DD39011-3C17-4F94-ACC0-117CFD592D83}"/>
    <dgm:cxn modelId="{E612F7FF-FCA4-4747-9705-D9578D9C52BA}" type="presOf" srcId="{6DCF43C4-C176-4A4A-9906-EF3E01BE0826}" destId="{CC08F660-B5A7-471C-8980-5AB9CB8C83B3}" srcOrd="0" destOrd="3" presId="urn:microsoft.com/office/officeart/2005/8/layout/hList1"/>
    <dgm:cxn modelId="{37B97837-11D8-41ED-B27C-846A9BEE7831}" type="presOf" srcId="{107550C9-4948-4E43-B42C-556D0377AF03}" destId="{494CD5D5-22B2-4801-95A7-0DEC0F96270E}" srcOrd="0" destOrd="0" presId="urn:microsoft.com/office/officeart/2005/8/layout/hList1"/>
    <dgm:cxn modelId="{F3CEA797-2738-4A8B-9284-A7DD49059381}" srcId="{484A9078-20C4-4E95-AAC9-84216F7F1A23}" destId="{ACF2D1C3-036E-498C-85B8-6BE484B1EDA4}" srcOrd="2" destOrd="0" parTransId="{A1B28B05-266E-4F67-99CD-D9FA6869C5FF}" sibTransId="{020BDED4-629A-4A47-9F31-743760980C8F}"/>
    <dgm:cxn modelId="{93A9305D-C7E6-41B6-B89B-52C42D7A1CA2}" type="presOf" srcId="{829306AD-5344-41FC-8EFF-220EE393D30C}" destId="{A906DB27-742C-4DF7-93BA-6866FE306617}" srcOrd="0" destOrd="0" presId="urn:microsoft.com/office/officeart/2005/8/layout/hList1"/>
    <dgm:cxn modelId="{3EF2D6D9-B44F-4BD6-8402-79E7FA26CD43}" type="presParOf" srcId="{494CD5D5-22B2-4801-95A7-0DEC0F96270E}" destId="{2B0C376A-E078-4DCA-B218-5DD28DA9DC90}" srcOrd="0" destOrd="0" presId="urn:microsoft.com/office/officeart/2005/8/layout/hList1"/>
    <dgm:cxn modelId="{9F87ADA2-6CFE-4C22-86DD-FBF35513FF8E}" type="presParOf" srcId="{2B0C376A-E078-4DCA-B218-5DD28DA9DC90}" destId="{0E92E516-0FB0-42A0-9062-3875D0F4BBAC}" srcOrd="0" destOrd="0" presId="urn:microsoft.com/office/officeart/2005/8/layout/hList1"/>
    <dgm:cxn modelId="{42C2B885-6D4B-4649-844A-798DEC1835E3}" type="presParOf" srcId="{2B0C376A-E078-4DCA-B218-5DD28DA9DC90}" destId="{1448165B-EC9C-4E95-9D97-C503A6936DAD}" srcOrd="1" destOrd="0" presId="urn:microsoft.com/office/officeart/2005/8/layout/hList1"/>
    <dgm:cxn modelId="{6FD07CE4-1F70-4C17-9BDD-DCF0A26A4619}" type="presParOf" srcId="{494CD5D5-22B2-4801-95A7-0DEC0F96270E}" destId="{50F5AD98-DF1B-4DDC-ADC2-A56BC1989C8D}" srcOrd="1" destOrd="0" presId="urn:microsoft.com/office/officeart/2005/8/layout/hList1"/>
    <dgm:cxn modelId="{01A48C3A-C9AB-4E91-ACD2-E2AF30ABB067}" type="presParOf" srcId="{494CD5D5-22B2-4801-95A7-0DEC0F96270E}" destId="{C04F1CA3-15E3-45AD-9605-B7999F9B0518}" srcOrd="2" destOrd="0" presId="urn:microsoft.com/office/officeart/2005/8/layout/hList1"/>
    <dgm:cxn modelId="{C1174B93-27C0-4D3B-88AE-4950888DABF1}" type="presParOf" srcId="{C04F1CA3-15E3-45AD-9605-B7999F9B0518}" destId="{AC81EEFC-DD4E-4064-B3AA-F1BAC7C86E42}" srcOrd="0" destOrd="0" presId="urn:microsoft.com/office/officeart/2005/8/layout/hList1"/>
    <dgm:cxn modelId="{AC7BF8DA-1B62-460E-BBAA-2ABE93E16C6C}" type="presParOf" srcId="{C04F1CA3-15E3-45AD-9605-B7999F9B0518}" destId="{A906DB27-742C-4DF7-93BA-6866FE306617}" srcOrd="1" destOrd="0" presId="urn:microsoft.com/office/officeart/2005/8/layout/hList1"/>
    <dgm:cxn modelId="{A19CC519-6595-432F-A36B-6B37DBA839A4}" type="presParOf" srcId="{494CD5D5-22B2-4801-95A7-0DEC0F96270E}" destId="{78454681-8040-4739-B3BE-05DBE1B7BDA4}" srcOrd="3" destOrd="0" presId="urn:microsoft.com/office/officeart/2005/8/layout/hList1"/>
    <dgm:cxn modelId="{88355BCD-6F7B-4880-A1AA-496A3FE9AB28}" type="presParOf" srcId="{494CD5D5-22B2-4801-95A7-0DEC0F96270E}" destId="{3EEF8873-F8D6-43AE-8D3D-6662C001CDBA}" srcOrd="4" destOrd="0" presId="urn:microsoft.com/office/officeart/2005/8/layout/hList1"/>
    <dgm:cxn modelId="{2FA2F185-978E-4627-B78E-60B737CA61FF}" type="presParOf" srcId="{3EEF8873-F8D6-43AE-8D3D-6662C001CDBA}" destId="{87EF4906-1362-4F3F-9058-0EB1CB2A6111}" srcOrd="0" destOrd="0" presId="urn:microsoft.com/office/officeart/2005/8/layout/hList1"/>
    <dgm:cxn modelId="{73AFD8FA-4749-409F-8140-FEA24B6BC5B5}" type="presParOf" srcId="{3EEF8873-F8D6-43AE-8D3D-6662C001CDBA}" destId="{CC08F660-B5A7-471C-8980-5AB9CB8C83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AEF88E-354B-4A9A-918B-593AB1ACBCB0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F7A24A3C-2FEA-4FBF-9E53-5E1525E1727B}">
      <dgm:prSet phldrT="[Texte]"/>
      <dgm:spPr>
        <a:noFill/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fr-FR" dirty="0" smtClean="0">
              <a:solidFill>
                <a:schemeClr val="tx1"/>
              </a:solidFill>
            </a:rPr>
            <a:t>En Mai : présentation de la stratégie de l’OI</a:t>
          </a:r>
          <a:endParaRPr lang="fr-FR" dirty="0">
            <a:solidFill>
              <a:schemeClr val="tx1"/>
            </a:solidFill>
          </a:endParaRPr>
        </a:p>
      </dgm:t>
    </dgm:pt>
    <dgm:pt modelId="{8DB740F6-F365-4FDC-8E47-91D61838687B}" type="parTrans" cxnId="{F4984CDD-17DD-4D89-94D4-59B1490AE3C0}">
      <dgm:prSet/>
      <dgm:spPr/>
      <dgm:t>
        <a:bodyPr/>
        <a:lstStyle/>
        <a:p>
          <a:endParaRPr lang="fr-FR"/>
        </a:p>
      </dgm:t>
    </dgm:pt>
    <dgm:pt modelId="{C8DF1D25-4C60-4949-AB3A-1073847DF015}" type="sibTrans" cxnId="{F4984CDD-17DD-4D89-94D4-59B1490AE3C0}">
      <dgm:prSet/>
      <dgm:spPr/>
      <dgm:t>
        <a:bodyPr/>
        <a:lstStyle/>
        <a:p>
          <a:endParaRPr lang="fr-FR"/>
        </a:p>
      </dgm:t>
    </dgm:pt>
    <dgm:pt modelId="{481F70D4-9DF1-40FB-B034-F9B38D1E03A4}">
      <dgm:prSet phldrT="[Texte]"/>
      <dgm:spPr>
        <a:noFill/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En Juillet : présentation de la stratégie des métiers et </a:t>
          </a:r>
          <a:r>
            <a:rPr lang="fr-FR" dirty="0" err="1" smtClean="0">
              <a:solidFill>
                <a:schemeClr val="tx1"/>
              </a:solidFill>
            </a:rPr>
            <a:t>acostage</a:t>
          </a:r>
          <a:r>
            <a:rPr lang="fr-FR" dirty="0" smtClean="0">
              <a:solidFill>
                <a:schemeClr val="tx1"/>
              </a:solidFill>
            </a:rPr>
            <a:t> sur un Plan de charge triennal informatique avec propositions de nouveaux </a:t>
          </a:r>
          <a:r>
            <a:rPr lang="fr-FR" dirty="0" smtClean="0"/>
            <a:t>projets </a:t>
          </a:r>
          <a:endParaRPr lang="fr-FR" dirty="0"/>
        </a:p>
      </dgm:t>
    </dgm:pt>
    <dgm:pt modelId="{9DF7648F-FC9C-4E88-9FE8-1B914F4A4D8D}" type="parTrans" cxnId="{07966B62-7FF0-4D0E-B11F-792135291B88}">
      <dgm:prSet/>
      <dgm:spPr/>
      <dgm:t>
        <a:bodyPr/>
        <a:lstStyle/>
        <a:p>
          <a:endParaRPr lang="fr-FR"/>
        </a:p>
      </dgm:t>
    </dgm:pt>
    <dgm:pt modelId="{A5CB02F1-6D5C-444F-B6BC-8774FC4404FA}" type="sibTrans" cxnId="{07966B62-7FF0-4D0E-B11F-792135291B88}">
      <dgm:prSet/>
      <dgm:spPr/>
      <dgm:t>
        <a:bodyPr/>
        <a:lstStyle/>
        <a:p>
          <a:endParaRPr lang="fr-FR"/>
        </a:p>
      </dgm:t>
    </dgm:pt>
    <dgm:pt modelId="{3AF76E67-C2D4-42CC-9ECC-71CDF9B9DB54}">
      <dgm:prSet phldrT="[Texte]"/>
      <dgm:spPr>
        <a:noFill/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En octobre : arbitrage budgétaire </a:t>
          </a:r>
          <a:endParaRPr lang="fr-FR" dirty="0">
            <a:solidFill>
              <a:schemeClr val="tx1"/>
            </a:solidFill>
          </a:endParaRPr>
        </a:p>
      </dgm:t>
    </dgm:pt>
    <dgm:pt modelId="{FFFF33DA-5AA9-4D88-80AA-AFE81D8BD25D}" type="parTrans" cxnId="{45397C63-CE99-4F65-83AD-09CA77182EF0}">
      <dgm:prSet/>
      <dgm:spPr/>
      <dgm:t>
        <a:bodyPr/>
        <a:lstStyle/>
        <a:p>
          <a:endParaRPr lang="fr-FR"/>
        </a:p>
      </dgm:t>
    </dgm:pt>
    <dgm:pt modelId="{A29DBAE7-C019-4F0E-AB68-450EE8CFEB4B}" type="sibTrans" cxnId="{45397C63-CE99-4F65-83AD-09CA77182EF0}">
      <dgm:prSet/>
      <dgm:spPr/>
      <dgm:t>
        <a:bodyPr/>
        <a:lstStyle/>
        <a:p>
          <a:endParaRPr lang="fr-FR"/>
        </a:p>
      </dgm:t>
    </dgm:pt>
    <dgm:pt modelId="{59D7207A-DBDB-4134-BC6C-A8E5C25EF325}" type="pres">
      <dgm:prSet presAssocID="{91AEF88E-354B-4A9A-918B-593AB1ACBCB0}" presName="linearFlow" presStyleCnt="0">
        <dgm:presLayoutVars>
          <dgm:dir/>
          <dgm:resizeHandles val="exact"/>
        </dgm:presLayoutVars>
      </dgm:prSet>
      <dgm:spPr/>
    </dgm:pt>
    <dgm:pt modelId="{8D7C5234-A032-4975-8783-31C6F135CCB6}" type="pres">
      <dgm:prSet presAssocID="{F7A24A3C-2FEA-4FBF-9E53-5E1525E1727B}" presName="composite" presStyleCnt="0"/>
      <dgm:spPr/>
    </dgm:pt>
    <dgm:pt modelId="{33BB4938-735B-47CA-90D9-382AE14B78DB}" type="pres">
      <dgm:prSet presAssocID="{F7A24A3C-2FEA-4FBF-9E53-5E1525E1727B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  <dgm:pt modelId="{558BDD5F-AE66-453C-BAE0-967243FC2511}" type="pres">
      <dgm:prSet presAssocID="{F7A24A3C-2FEA-4FBF-9E53-5E1525E1727B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2478D1-1C25-4432-85DC-2294E07FC0C5}" type="pres">
      <dgm:prSet presAssocID="{C8DF1D25-4C60-4949-AB3A-1073847DF015}" presName="spacing" presStyleCnt="0"/>
      <dgm:spPr/>
    </dgm:pt>
    <dgm:pt modelId="{70E3BFB7-121B-4562-827D-EEB60F7E6401}" type="pres">
      <dgm:prSet presAssocID="{481F70D4-9DF1-40FB-B034-F9B38D1E03A4}" presName="composite" presStyleCnt="0"/>
      <dgm:spPr/>
    </dgm:pt>
    <dgm:pt modelId="{315EA247-19EC-46E1-A632-89ACE4B83FE3}" type="pres">
      <dgm:prSet presAssocID="{481F70D4-9DF1-40FB-B034-F9B38D1E03A4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57BE5848-483E-4D03-9911-FA39CB3D72B1}" type="pres">
      <dgm:prSet presAssocID="{481F70D4-9DF1-40FB-B034-F9B38D1E03A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9E30B8-0EAB-49E2-8C5B-87C55298D03A}" type="pres">
      <dgm:prSet presAssocID="{A5CB02F1-6D5C-444F-B6BC-8774FC4404FA}" presName="spacing" presStyleCnt="0"/>
      <dgm:spPr/>
    </dgm:pt>
    <dgm:pt modelId="{3065C9CE-00EF-4A27-9BFC-792447D940D9}" type="pres">
      <dgm:prSet presAssocID="{3AF76E67-C2D4-42CC-9ECC-71CDF9B9DB54}" presName="composite" presStyleCnt="0"/>
      <dgm:spPr/>
    </dgm:pt>
    <dgm:pt modelId="{7AD8672B-142D-49FD-B558-863E5E179248}" type="pres">
      <dgm:prSet presAssocID="{3AF76E67-C2D4-42CC-9ECC-71CDF9B9DB54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91CB6495-3B75-4356-B874-A78B7F77A1D2}" type="pres">
      <dgm:prSet presAssocID="{3AF76E67-C2D4-42CC-9ECC-71CDF9B9DB5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5397C63-CE99-4F65-83AD-09CA77182EF0}" srcId="{91AEF88E-354B-4A9A-918B-593AB1ACBCB0}" destId="{3AF76E67-C2D4-42CC-9ECC-71CDF9B9DB54}" srcOrd="2" destOrd="0" parTransId="{FFFF33DA-5AA9-4D88-80AA-AFE81D8BD25D}" sibTransId="{A29DBAE7-C019-4F0E-AB68-450EE8CFEB4B}"/>
    <dgm:cxn modelId="{2DDB162F-012D-4399-A808-C0FFA6EBEB92}" type="presOf" srcId="{481F70D4-9DF1-40FB-B034-F9B38D1E03A4}" destId="{57BE5848-483E-4D03-9911-FA39CB3D72B1}" srcOrd="0" destOrd="0" presId="urn:microsoft.com/office/officeart/2005/8/layout/vList3"/>
    <dgm:cxn modelId="{62D614F1-3F39-4DA9-B6BE-49099F2368A8}" type="presOf" srcId="{91AEF88E-354B-4A9A-918B-593AB1ACBCB0}" destId="{59D7207A-DBDB-4134-BC6C-A8E5C25EF325}" srcOrd="0" destOrd="0" presId="urn:microsoft.com/office/officeart/2005/8/layout/vList3"/>
    <dgm:cxn modelId="{F4984CDD-17DD-4D89-94D4-59B1490AE3C0}" srcId="{91AEF88E-354B-4A9A-918B-593AB1ACBCB0}" destId="{F7A24A3C-2FEA-4FBF-9E53-5E1525E1727B}" srcOrd="0" destOrd="0" parTransId="{8DB740F6-F365-4FDC-8E47-91D61838687B}" sibTransId="{C8DF1D25-4C60-4949-AB3A-1073847DF015}"/>
    <dgm:cxn modelId="{F2C4D746-78C2-4500-97A4-DC41EEA031B4}" type="presOf" srcId="{3AF76E67-C2D4-42CC-9ECC-71CDF9B9DB54}" destId="{91CB6495-3B75-4356-B874-A78B7F77A1D2}" srcOrd="0" destOrd="0" presId="urn:microsoft.com/office/officeart/2005/8/layout/vList3"/>
    <dgm:cxn modelId="{07966B62-7FF0-4D0E-B11F-792135291B88}" srcId="{91AEF88E-354B-4A9A-918B-593AB1ACBCB0}" destId="{481F70D4-9DF1-40FB-B034-F9B38D1E03A4}" srcOrd="1" destOrd="0" parTransId="{9DF7648F-FC9C-4E88-9FE8-1B914F4A4D8D}" sibTransId="{A5CB02F1-6D5C-444F-B6BC-8774FC4404FA}"/>
    <dgm:cxn modelId="{28512D29-58C1-4CAC-A52A-C0ABE64CE95C}" type="presOf" srcId="{F7A24A3C-2FEA-4FBF-9E53-5E1525E1727B}" destId="{558BDD5F-AE66-453C-BAE0-967243FC2511}" srcOrd="0" destOrd="0" presId="urn:microsoft.com/office/officeart/2005/8/layout/vList3"/>
    <dgm:cxn modelId="{E535D9CD-06A0-4050-A7D4-10C1EE6A6719}" type="presParOf" srcId="{59D7207A-DBDB-4134-BC6C-A8E5C25EF325}" destId="{8D7C5234-A032-4975-8783-31C6F135CCB6}" srcOrd="0" destOrd="0" presId="urn:microsoft.com/office/officeart/2005/8/layout/vList3"/>
    <dgm:cxn modelId="{81FA6BC7-57BD-47B7-AF06-4C027C4BE35E}" type="presParOf" srcId="{8D7C5234-A032-4975-8783-31C6F135CCB6}" destId="{33BB4938-735B-47CA-90D9-382AE14B78DB}" srcOrd="0" destOrd="0" presId="urn:microsoft.com/office/officeart/2005/8/layout/vList3"/>
    <dgm:cxn modelId="{A3B94D58-C3AF-4191-A6F8-8A30003CC1DF}" type="presParOf" srcId="{8D7C5234-A032-4975-8783-31C6F135CCB6}" destId="{558BDD5F-AE66-453C-BAE0-967243FC2511}" srcOrd="1" destOrd="0" presId="urn:microsoft.com/office/officeart/2005/8/layout/vList3"/>
    <dgm:cxn modelId="{4CFC7DF3-6333-4333-9BB6-2DD4A790F9AC}" type="presParOf" srcId="{59D7207A-DBDB-4134-BC6C-A8E5C25EF325}" destId="{492478D1-1C25-4432-85DC-2294E07FC0C5}" srcOrd="1" destOrd="0" presId="urn:microsoft.com/office/officeart/2005/8/layout/vList3"/>
    <dgm:cxn modelId="{DC2E6943-3D23-4BCF-BD91-77B13C709943}" type="presParOf" srcId="{59D7207A-DBDB-4134-BC6C-A8E5C25EF325}" destId="{70E3BFB7-121B-4562-827D-EEB60F7E6401}" srcOrd="2" destOrd="0" presId="urn:microsoft.com/office/officeart/2005/8/layout/vList3"/>
    <dgm:cxn modelId="{9465A056-C958-48E1-87BF-59D5B233C093}" type="presParOf" srcId="{70E3BFB7-121B-4562-827D-EEB60F7E6401}" destId="{315EA247-19EC-46E1-A632-89ACE4B83FE3}" srcOrd="0" destOrd="0" presId="urn:microsoft.com/office/officeart/2005/8/layout/vList3"/>
    <dgm:cxn modelId="{7115499A-3967-4059-83D6-725088B17A9B}" type="presParOf" srcId="{70E3BFB7-121B-4562-827D-EEB60F7E6401}" destId="{57BE5848-483E-4D03-9911-FA39CB3D72B1}" srcOrd="1" destOrd="0" presId="urn:microsoft.com/office/officeart/2005/8/layout/vList3"/>
    <dgm:cxn modelId="{F754A065-49FC-467B-A4FF-BD375A5F80F5}" type="presParOf" srcId="{59D7207A-DBDB-4134-BC6C-A8E5C25EF325}" destId="{A79E30B8-0EAB-49E2-8C5B-87C55298D03A}" srcOrd="3" destOrd="0" presId="urn:microsoft.com/office/officeart/2005/8/layout/vList3"/>
    <dgm:cxn modelId="{B37D3E9D-83B0-4309-BBB0-3E3020A44442}" type="presParOf" srcId="{59D7207A-DBDB-4134-BC6C-A8E5C25EF325}" destId="{3065C9CE-00EF-4A27-9BFC-792447D940D9}" srcOrd="4" destOrd="0" presId="urn:microsoft.com/office/officeart/2005/8/layout/vList3"/>
    <dgm:cxn modelId="{457A6206-FA76-4D92-91B2-70ADD5657697}" type="presParOf" srcId="{3065C9CE-00EF-4A27-9BFC-792447D940D9}" destId="{7AD8672B-142D-49FD-B558-863E5E179248}" srcOrd="0" destOrd="0" presId="urn:microsoft.com/office/officeart/2005/8/layout/vList3"/>
    <dgm:cxn modelId="{B84AC703-B559-4A53-B978-7ACBFD9185F4}" type="presParOf" srcId="{3065C9CE-00EF-4A27-9BFC-792447D940D9}" destId="{91CB6495-3B75-4356-B874-A78B7F77A1D2}" srcOrd="1" destOrd="0" presId="urn:microsoft.com/office/officeart/2005/8/layout/vList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2E516-0FB0-42A0-9062-3875D0F4BBAC}">
      <dsp:nvSpPr>
        <dsp:cNvPr id="0" name=""/>
        <dsp:cNvSpPr/>
      </dsp:nvSpPr>
      <dsp:spPr>
        <a:xfrm>
          <a:off x="2250" y="693339"/>
          <a:ext cx="2193993" cy="851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Mise en œuvre de modalités de travail plus collaboratives </a:t>
          </a:r>
          <a:endParaRPr lang="fr-FR" sz="1400" kern="1200" dirty="0"/>
        </a:p>
      </dsp:txBody>
      <dsp:txXfrm>
        <a:off x="2250" y="693339"/>
        <a:ext cx="2193993" cy="851653"/>
      </dsp:txXfrm>
    </dsp:sp>
    <dsp:sp modelId="{1448165B-EC9C-4E95-9D97-C503A6936DAD}">
      <dsp:nvSpPr>
        <dsp:cNvPr id="0" name=""/>
        <dsp:cNvSpPr/>
      </dsp:nvSpPr>
      <dsp:spPr>
        <a:xfrm>
          <a:off x="2250" y="1544993"/>
          <a:ext cx="2193993" cy="21857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Messagerie instantanée Lync avec fonctionnalités de visioconférences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Réseau social d’entreprise</a:t>
          </a:r>
          <a:endParaRPr lang="fr-FR" sz="1400" kern="1200" dirty="0"/>
        </a:p>
      </dsp:txBody>
      <dsp:txXfrm>
        <a:off x="2250" y="1544993"/>
        <a:ext cx="2193993" cy="2185706"/>
      </dsp:txXfrm>
    </dsp:sp>
    <dsp:sp modelId="{AC81EEFC-DD4E-4064-B3AA-F1BAC7C86E42}">
      <dsp:nvSpPr>
        <dsp:cNvPr id="0" name=""/>
        <dsp:cNvSpPr/>
      </dsp:nvSpPr>
      <dsp:spPr>
        <a:xfrm>
          <a:off x="2503403" y="693339"/>
          <a:ext cx="2193993" cy="851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Constitution d’un portefeuille de 15 projets « numériques » </a:t>
          </a:r>
          <a:endParaRPr lang="fr-FR" sz="1400" kern="1200" dirty="0"/>
        </a:p>
      </dsp:txBody>
      <dsp:txXfrm>
        <a:off x="2503403" y="693339"/>
        <a:ext cx="2193993" cy="851653"/>
      </dsp:txXfrm>
    </dsp:sp>
    <dsp:sp modelId="{A906DB27-742C-4DF7-93BA-6866FE306617}">
      <dsp:nvSpPr>
        <dsp:cNvPr id="0" name=""/>
        <dsp:cNvSpPr/>
      </dsp:nvSpPr>
      <dsp:spPr>
        <a:xfrm>
          <a:off x="2503403" y="1544993"/>
          <a:ext cx="2193993" cy="21857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smtClean="0"/>
            <a:t>sur </a:t>
          </a:r>
          <a:r>
            <a:rPr lang="fr-FR" sz="1400" kern="1200" dirty="0" smtClean="0"/>
            <a:t>la base d’une cotation réalisée pour l’ensemble des projets informatiques </a:t>
          </a:r>
          <a:endParaRPr lang="fr-FR" sz="1400" kern="1200" dirty="0"/>
        </a:p>
      </dsp:txBody>
      <dsp:txXfrm>
        <a:off x="2503403" y="1544993"/>
        <a:ext cx="2193993" cy="2185706"/>
      </dsp:txXfrm>
    </dsp:sp>
    <dsp:sp modelId="{87EF4906-1362-4F3F-9058-0EB1CB2A6111}">
      <dsp:nvSpPr>
        <dsp:cNvPr id="0" name=""/>
        <dsp:cNvSpPr/>
      </dsp:nvSpPr>
      <dsp:spPr>
        <a:xfrm>
          <a:off x="5004555" y="693339"/>
          <a:ext cx="2193993" cy="851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Mise à disposition des métiers de cinq premières « briques </a:t>
          </a:r>
          <a:r>
            <a:rPr lang="fr-FR" sz="1400" kern="1200" dirty="0" err="1" smtClean="0"/>
            <a:t>mutualisables</a:t>
          </a:r>
          <a:r>
            <a:rPr lang="fr-FR" sz="1400" kern="1200" dirty="0" smtClean="0"/>
            <a:t> » </a:t>
          </a:r>
          <a:endParaRPr lang="fr-FR" sz="1400" kern="1200" dirty="0"/>
        </a:p>
      </dsp:txBody>
      <dsp:txXfrm>
        <a:off x="5004555" y="693339"/>
        <a:ext cx="2193993" cy="851653"/>
      </dsp:txXfrm>
    </dsp:sp>
    <dsp:sp modelId="{CC08F660-B5A7-471C-8980-5AB9CB8C83B3}">
      <dsp:nvSpPr>
        <dsp:cNvPr id="0" name=""/>
        <dsp:cNvSpPr/>
      </dsp:nvSpPr>
      <dsp:spPr>
        <a:xfrm>
          <a:off x="5004555" y="1544993"/>
          <a:ext cx="2193993" cy="21857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Gestion</a:t>
          </a:r>
          <a:r>
            <a:rPr lang="fr-FR" sz="1400" kern="1200" dirty="0" smtClean="0">
              <a:solidFill>
                <a:srgbClr val="FF0000"/>
              </a:solidFill>
            </a:rPr>
            <a:t> Documentaire (électronique?) </a:t>
          </a:r>
          <a:r>
            <a:rPr lang="fr-FR" sz="1400" kern="1200" dirty="0" smtClean="0"/>
            <a:t>de documents (GED), 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Archivage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Gestion de la Relation Client (CRM)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Dématérialisation des flux papiers 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Généralisation de Portails internet</a:t>
          </a:r>
          <a:endParaRPr lang="fr-FR" sz="1400" kern="1200" dirty="0"/>
        </a:p>
      </dsp:txBody>
      <dsp:txXfrm>
        <a:off x="5004555" y="1544993"/>
        <a:ext cx="2193993" cy="2185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9" tIns="45688" rIns="91379" bIns="45688" numCol="1" anchor="t" anchorCtr="0" compatLnSpc="1">
            <a:prstTxWarp prst="textNoShape">
              <a:avLst/>
            </a:prstTxWarp>
          </a:bodyPr>
          <a:lstStyle>
            <a:lvl1pPr algn="l" defTabSz="912813" eaLnBrk="1" hangingPunct="1">
              <a:spcBef>
                <a:spcPct val="0"/>
              </a:spcBef>
              <a:buFontTx/>
              <a:buNone/>
              <a:defRPr kumimoji="0"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9278938"/>
            <a:ext cx="6797675" cy="647700"/>
          </a:xfrm>
          <a:prstGeom prst="rect">
            <a:avLst/>
          </a:prstGeom>
          <a:solidFill>
            <a:srgbClr val="000080"/>
          </a:solidFill>
          <a:ln w="127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0" y="9283700"/>
            <a:ext cx="5003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Banque de France – direction de la Communication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052763" y="9283700"/>
            <a:ext cx="3744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fr-FR" sz="1000">
                <a:solidFill>
                  <a:schemeClr val="bg1"/>
                </a:solidFill>
                <a:latin typeface="Arial" charset="0"/>
              </a:rPr>
              <a:t>Paris, 16 septembre 2007, Titre</a:t>
            </a:r>
          </a:p>
        </p:txBody>
      </p:sp>
      <p:graphicFrame>
        <p:nvGraphicFramePr>
          <p:cNvPr id="10" name="Group 15"/>
          <p:cNvGraphicFramePr>
            <a:graphicFrameLocks noGrp="1"/>
          </p:cNvGraphicFramePr>
          <p:nvPr/>
        </p:nvGraphicFramePr>
        <p:xfrm>
          <a:off x="4926013" y="9499600"/>
          <a:ext cx="1800225" cy="135480"/>
        </p:xfrm>
        <a:graphic>
          <a:graphicData uri="http://schemas.openxmlformats.org/drawingml/2006/table">
            <a:tbl>
              <a:tblPr/>
              <a:tblGrid>
                <a:gridCol w="1800225"/>
              </a:tblGrid>
              <a:tr h="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NIVEAU DE SENSIBILITÉ</a:t>
                      </a: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4400" marB="144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Espace réservé du pied de page 1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2643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9" tIns="45688" rIns="91379" bIns="45688" numCol="1" anchor="t" anchorCtr="0" compatLnSpc="1">
            <a:prstTxWarp prst="textNoShape">
              <a:avLst/>
            </a:prstTxWarp>
          </a:bodyPr>
          <a:lstStyle>
            <a:lvl1pPr algn="l" defTabSz="912813" eaLnBrk="1" hangingPunct="1">
              <a:spcBef>
                <a:spcPct val="0"/>
              </a:spcBef>
              <a:buFontTx/>
              <a:buNone/>
              <a:defRPr kumimoji="0"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9" tIns="45688" rIns="91379" bIns="45688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spcBef>
                <a:spcPct val="0"/>
              </a:spcBef>
              <a:buFontTx/>
              <a:buNone/>
              <a:defRPr kumimoji="0"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8" y="4718050"/>
            <a:ext cx="49784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9" tIns="45688" rIns="91379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28294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E696EA7-18FC-4E84-9001-82AC3CDEE178}" type="slidenum">
              <a:rPr lang="fr-FR"/>
              <a:pPr/>
              <a:t>2</a:t>
            </a:fld>
            <a:endParaRPr lang="fr-F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1" lang="fr-FR" dirty="0" smtClean="0"/>
          </a:p>
        </p:txBody>
      </p:sp>
      <p:sp>
        <p:nvSpPr>
          <p:cNvPr id="30725" name="Espace réservé du pied de page 5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/>
              <a:t>Comité de pilotage du jj/.mm/aaaa Projet XXX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E696EA7-18FC-4E84-9001-82AC3CDEE178}" type="slidenum">
              <a:rPr lang="fr-FR"/>
              <a:pPr/>
              <a:t>3</a:t>
            </a:fld>
            <a:endParaRPr lang="fr-F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Espace réservé du pied de page 5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/>
              <a:t>Comité de pilotage du jj/.mm/aaaa Projet XXX</a:t>
            </a:r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0" dirty="0" smtClean="0"/>
              <a:t>Banque centrale, </a:t>
            </a:r>
            <a:r>
              <a:rPr lang="fr-FR" b="0" dirty="0" smtClean="0"/>
              <a:t>la Banque de France mène, dans le cadre</a:t>
            </a:r>
          </a:p>
          <a:p>
            <a:pPr marL="174625" indent="0">
              <a:buNone/>
            </a:pPr>
            <a:r>
              <a:rPr lang="fr-FR" b="0" dirty="0" smtClean="0"/>
              <a:t>de l’</a:t>
            </a:r>
            <a:r>
              <a:rPr lang="fr-FR" b="0" dirty="0" err="1" smtClean="0"/>
              <a:t>Eurosystème</a:t>
            </a:r>
            <a:r>
              <a:rPr lang="fr-FR" b="0" dirty="0" smtClean="0"/>
              <a:t>, des actions de politique monétaire. Ces</a:t>
            </a:r>
          </a:p>
          <a:p>
            <a:pPr marL="174625" indent="0">
              <a:buNone/>
            </a:pPr>
            <a:r>
              <a:rPr lang="fr-FR" b="0" dirty="0" smtClean="0"/>
              <a:t>actions garantissent le pouvoir d’achat de l’euro.</a:t>
            </a:r>
          </a:p>
          <a:p>
            <a:endParaRPr lang="fr-FR" sz="1600" b="0" dirty="0" smtClean="0"/>
          </a:p>
          <a:p>
            <a:r>
              <a:rPr lang="fr-FR" sz="1600" b="0" dirty="0" smtClean="0"/>
              <a:t>Institut d’émission</a:t>
            </a:r>
            <a:r>
              <a:rPr lang="fr-FR" b="0" dirty="0" smtClean="0"/>
              <a:t>, la Banque de France produit une partie des billets en euros. Elle garantit la qualité des billets et des pièces utilisés en France.</a:t>
            </a:r>
          </a:p>
          <a:p>
            <a:endParaRPr lang="fr-FR" sz="1600" b="0" dirty="0" smtClean="0"/>
          </a:p>
          <a:p>
            <a:r>
              <a:rPr lang="fr-FR" sz="1600" b="0" dirty="0" smtClean="0"/>
              <a:t>Superviseur financier</a:t>
            </a:r>
            <a:r>
              <a:rPr lang="fr-FR" b="0" dirty="0" smtClean="0"/>
              <a:t>, la Banque de France surveille, pour le compte de l’Autorité de contrôle prudentiel, les établissements de</a:t>
            </a:r>
          </a:p>
          <a:p>
            <a:pPr marL="174625" indent="0">
              <a:buNone/>
            </a:pPr>
            <a:r>
              <a:rPr lang="fr-FR" b="0" dirty="0" smtClean="0"/>
              <a:t>crédit, les entreprises d’assurance et les mutuelles afin de protéger</a:t>
            </a:r>
          </a:p>
          <a:p>
            <a:pPr marL="174625" indent="0">
              <a:buNone/>
            </a:pPr>
            <a:r>
              <a:rPr lang="fr-FR" b="0" dirty="0" smtClean="0"/>
              <a:t>les clients et les assurés, et de garantir la stabilité financière.</a:t>
            </a:r>
          </a:p>
          <a:p>
            <a:r>
              <a:rPr lang="fr-FR" sz="1600" b="0" smtClean="0"/>
              <a:t>Institution de la République, </a:t>
            </a:r>
            <a:r>
              <a:rPr lang="fr-FR" b="0" smtClean="0"/>
              <a:t>la Banque de France rend des services qui contribuent à l’équilibre des relations entre les acteurs économiques : médiation du crédit, traitement du surendettement des particuliers, gestion de fichiers de </a:t>
            </a:r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E696EA7-18FC-4E84-9001-82AC3CDEE178}" type="slidenum">
              <a:rPr lang="fr-FR"/>
              <a:pPr/>
              <a:t>4</a:t>
            </a:fld>
            <a:endParaRPr lang="fr-F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Espace réservé du pied de page 5"/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/>
              <a:t>Comité de pilotage du jj/.mm/aaaa Projet XXX</a:t>
            </a:r>
          </a:p>
        </p:txBody>
      </p:sp>
      <p:sp>
        <p:nvSpPr>
          <p:cNvPr id="2" name="Espace réservé des commentaire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2642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 descr="Bandeau_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413"/>
            <a:ext cx="9144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5" descr="logo_BDF_atraits_B_6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60350"/>
            <a:ext cx="23034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18"/>
          <p:cNvSpPr>
            <a:spLocks noChangeShapeType="1"/>
          </p:cNvSpPr>
          <p:nvPr userDrawn="1"/>
        </p:nvSpPr>
        <p:spPr bwMode="auto">
          <a:xfrm>
            <a:off x="3348038" y="0"/>
            <a:ext cx="0" cy="1052513"/>
          </a:xfrm>
          <a:prstGeom prst="line">
            <a:avLst/>
          </a:prstGeom>
          <a:noFill/>
          <a:ln w="349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  <p:sp>
        <p:nvSpPr>
          <p:cNvPr id="7" name="Line 13"/>
          <p:cNvSpPr>
            <a:spLocks noChangeShapeType="1"/>
          </p:cNvSpPr>
          <p:nvPr userDrawn="1"/>
        </p:nvSpPr>
        <p:spPr bwMode="auto">
          <a:xfrm flipH="1">
            <a:off x="6156325" y="5832475"/>
            <a:ext cx="0" cy="1052513"/>
          </a:xfrm>
          <a:prstGeom prst="line">
            <a:avLst/>
          </a:prstGeom>
          <a:noFill/>
          <a:ln w="349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6300788" y="5611813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200" dirty="0" smtClean="0">
                <a:latin typeface="Arial" charset="0"/>
              </a:rPr>
              <a:t>Isabelle</a:t>
            </a:r>
            <a:r>
              <a:rPr lang="fr-FR" sz="1200" baseline="0" dirty="0" smtClean="0">
                <a:latin typeface="Arial" charset="0"/>
              </a:rPr>
              <a:t> THOUZERY</a:t>
            </a:r>
          </a:p>
          <a:p>
            <a:pPr eaLnBrk="0" hangingPunct="0">
              <a:defRPr/>
            </a:pPr>
            <a:endParaRPr lang="fr-FR" sz="1200" dirty="0">
              <a:latin typeface="Arial" charset="0"/>
            </a:endParaRPr>
          </a:p>
          <a:p>
            <a:pPr eaLnBrk="0" hangingPunct="0">
              <a:defRPr/>
            </a:pPr>
            <a:r>
              <a:rPr lang="fr-FR" sz="1200" dirty="0" smtClean="0">
                <a:latin typeface="Arial" charset="0"/>
              </a:rPr>
              <a:t>DOSI</a:t>
            </a:r>
            <a:endParaRPr lang="fr-FR" sz="1200" dirty="0">
              <a:latin typeface="Arial" charset="0"/>
            </a:endParaRPr>
          </a:p>
        </p:txBody>
      </p:sp>
      <p:graphicFrame>
        <p:nvGraphicFramePr>
          <p:cNvPr id="9" name="Group 19"/>
          <p:cNvGraphicFramePr>
            <a:graphicFrameLocks noGrp="1"/>
          </p:cNvGraphicFramePr>
          <p:nvPr/>
        </p:nvGraphicFramePr>
        <p:xfrm>
          <a:off x="395288" y="6334125"/>
          <a:ext cx="1872208" cy="458470"/>
        </p:xfrm>
        <a:graphic>
          <a:graphicData uri="http://schemas.openxmlformats.org/drawingml/2006/table">
            <a:tbl>
              <a:tblPr/>
              <a:tblGrid>
                <a:gridCol w="1872208"/>
              </a:tblGrid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 (W1)" pitchFamily="34" charset="0"/>
                        </a:rPr>
                        <a:t>IINTERNE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 (W1)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80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323850" y="5516563"/>
            <a:ext cx="3382963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fr-FR" sz="1400" dirty="0" smtClean="0">
                <a:latin typeface="Arial" charset="0"/>
              </a:rPr>
              <a:t>AFOPE</a:t>
            </a:r>
            <a:endParaRPr lang="fr-FR" sz="1400" dirty="0">
              <a:latin typeface="Arial" charset="0"/>
            </a:endParaRPr>
          </a:p>
          <a:p>
            <a:pPr>
              <a:spcBef>
                <a:spcPts val="600"/>
              </a:spcBef>
              <a:defRPr/>
            </a:pPr>
            <a:r>
              <a:rPr lang="fr-FR" sz="1000" b="1" dirty="0">
                <a:latin typeface="Arial" charset="0"/>
              </a:rPr>
              <a:t>Document arrêté au</a:t>
            </a:r>
            <a:r>
              <a:rPr lang="fr-FR" sz="1000" dirty="0">
                <a:latin typeface="Arial" charset="0"/>
              </a:rPr>
              <a:t> </a:t>
            </a:r>
            <a:r>
              <a:rPr lang="fr-FR" sz="1000" dirty="0" smtClean="0">
                <a:latin typeface="Arial" charset="0"/>
              </a:rPr>
              <a:t>:  27</a:t>
            </a:r>
            <a:r>
              <a:rPr lang="fr-FR" sz="1000" baseline="0" dirty="0" smtClean="0">
                <a:latin typeface="Arial" charset="0"/>
              </a:rPr>
              <a:t> mai 2015</a:t>
            </a:r>
            <a:endParaRPr lang="fr-FR" sz="1000" dirty="0">
              <a:latin typeface="Arial" charset="0"/>
            </a:endParaRPr>
          </a:p>
          <a:p>
            <a:pPr>
              <a:spcBef>
                <a:spcPts val="600"/>
              </a:spcBef>
              <a:defRPr/>
            </a:pPr>
            <a:endParaRPr lang="fr-FR" sz="1000" dirty="0">
              <a:latin typeface="Arial" charset="0"/>
            </a:endParaRPr>
          </a:p>
        </p:txBody>
      </p:sp>
      <p:sp>
        <p:nvSpPr>
          <p:cNvPr id="2662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115516" y="2130425"/>
            <a:ext cx="7200900" cy="1470025"/>
          </a:xfrm>
        </p:spPr>
        <p:txBody>
          <a:bodyPr/>
          <a:lstStyle>
            <a:lvl1pPr algn="ctr">
              <a:defRPr sz="3200" b="0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5830888" y="6165850"/>
            <a:ext cx="33131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Paris, 16 septembre 2007,</a:t>
            </a:r>
            <a:r>
              <a:rPr lang="fr-FR" sz="1000" dirty="0">
                <a:latin typeface="Arial" charset="0"/>
              </a:rPr>
              <a:t>  </a:t>
            </a:r>
            <a:r>
              <a:rPr lang="fr-FR" sz="1000" dirty="0">
                <a:solidFill>
                  <a:schemeClr val="bg1"/>
                </a:solidFill>
                <a:latin typeface="Arial" charset="0"/>
              </a:rPr>
              <a:t>NOTE DE PILOTAGE   </a:t>
            </a:r>
          </a:p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Projet : XXX Comité de pilotage N° X du JJ/MM/AAAA</a:t>
            </a:r>
            <a:br>
              <a:rPr lang="fr-FR" sz="1000" dirty="0">
                <a:solidFill>
                  <a:schemeClr val="bg1"/>
                </a:solidFill>
                <a:latin typeface="Arial" charset="0"/>
              </a:rPr>
            </a:br>
            <a:endParaRPr lang="fr-FR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 userDrawn="1"/>
        </p:nvSpPr>
        <p:spPr bwMode="auto">
          <a:xfrm>
            <a:off x="0" y="6237288"/>
            <a:ext cx="4813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Banque de France – direction de l’organisation er du développement</a:t>
            </a:r>
          </a:p>
        </p:txBody>
      </p:sp>
      <p:graphicFrame>
        <p:nvGraphicFramePr>
          <p:cNvPr id="6" name="Group 15"/>
          <p:cNvGraphicFramePr>
            <a:graphicFrameLocks noGrp="1"/>
          </p:cNvGraphicFramePr>
          <p:nvPr/>
        </p:nvGraphicFramePr>
        <p:xfrm>
          <a:off x="5940425" y="6524625"/>
          <a:ext cx="3096344" cy="144164"/>
        </p:xfrm>
        <a:graphic>
          <a:graphicData uri="http://schemas.openxmlformats.org/drawingml/2006/table">
            <a:tbl>
              <a:tblPr/>
              <a:tblGrid>
                <a:gridCol w="3096344"/>
              </a:tblGrid>
              <a:tr h="1441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NIVEAU DE SENSIBILITÉ</a:t>
                      </a: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4400" marB="144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04800" y="6477000"/>
            <a:ext cx="1600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endParaRPr lang="en-US" sz="900" b="1" dirty="0">
              <a:latin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210300"/>
            <a:ext cx="9144000" cy="647700"/>
          </a:xfrm>
          <a:prstGeom prst="rect">
            <a:avLst/>
          </a:prstGeom>
          <a:solidFill>
            <a:srgbClr val="000080"/>
          </a:solidFill>
          <a:ln w="127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dirty="0">
              <a:latin typeface="Arial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 userDrawn="1"/>
        </p:nvSpPr>
        <p:spPr bwMode="auto">
          <a:xfrm>
            <a:off x="5436096" y="6276945"/>
            <a:ext cx="3492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 smtClean="0">
                <a:solidFill>
                  <a:schemeClr val="bg1"/>
                </a:solidFill>
                <a:latin typeface="Arial" charset="0"/>
              </a:rPr>
              <a:t>AFOPE</a:t>
            </a:r>
            <a:endParaRPr lang="fr-FR" sz="1000" baseline="0" dirty="0" smtClean="0">
              <a:solidFill>
                <a:schemeClr val="bg1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fr-FR" sz="1000" baseline="0" dirty="0" smtClean="0">
                <a:solidFill>
                  <a:schemeClr val="bg1"/>
                </a:solidFill>
                <a:latin typeface="Arial" charset="0"/>
              </a:rPr>
              <a:t>DOSI</a:t>
            </a:r>
            <a:endParaRPr lang="fr-FR" sz="1000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46038" y="6237288"/>
            <a:ext cx="4813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Banque de France </a:t>
            </a:r>
          </a:p>
        </p:txBody>
      </p:sp>
      <p:graphicFrame>
        <p:nvGraphicFramePr>
          <p:cNvPr id="11" name="Group 15"/>
          <p:cNvGraphicFramePr>
            <a:graphicFrameLocks noGrp="1"/>
          </p:cNvGraphicFramePr>
          <p:nvPr/>
        </p:nvGraphicFramePr>
        <p:xfrm>
          <a:off x="107950" y="6524625"/>
          <a:ext cx="1944216" cy="144164"/>
        </p:xfrm>
        <a:graphic>
          <a:graphicData uri="http://schemas.openxmlformats.org/drawingml/2006/table">
            <a:tbl>
              <a:tblPr/>
              <a:tblGrid>
                <a:gridCol w="1944216"/>
              </a:tblGrid>
              <a:tr h="1441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INTERNE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4400" marB="144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 userDrawn="1"/>
        </p:nvSpPr>
        <p:spPr>
          <a:xfrm>
            <a:off x="4284663" y="6494463"/>
            <a:ext cx="863600" cy="2476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schemeClr val="accent3"/>
                </a:solidFill>
                <a:latin typeface="Arial" charset="0"/>
              </a:rPr>
              <a:t>Page </a:t>
            </a:r>
            <a:fld id="{723E4C85-28CF-4721-BF64-E6FC98269E18}" type="slidenum">
              <a:rPr lang="fr-FR" sz="1000">
                <a:solidFill>
                  <a:schemeClr val="accent3"/>
                </a:solidFill>
                <a:latin typeface="Arial" charset="0"/>
              </a:rPr>
              <a:pPr>
                <a:defRPr/>
              </a:pPr>
              <a:t>‹N°›</a:t>
            </a:fld>
            <a:endParaRPr lang="fr-FR" sz="1000" dirty="0">
              <a:latin typeface="Arial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115888"/>
            <a:ext cx="8461375" cy="648816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90575" y="1340768"/>
            <a:ext cx="8353425" cy="4680520"/>
          </a:xfrm>
        </p:spPr>
        <p:txBody>
          <a:bodyPr/>
          <a:lstStyle>
            <a:lvl1pPr>
              <a:defRPr kumimoji="1" lang="fr-FR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buFont typeface="Arial" pitchFamily="34" charset="0"/>
              <a:buChar char="–"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830888" y="6165850"/>
            <a:ext cx="33131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Paris, 16 septembre 2007,</a:t>
            </a:r>
            <a:r>
              <a:rPr lang="fr-FR" sz="1000" dirty="0">
                <a:latin typeface="Arial" charset="0"/>
              </a:rPr>
              <a:t>  </a:t>
            </a:r>
            <a:r>
              <a:rPr lang="fr-FR" sz="1000" dirty="0">
                <a:solidFill>
                  <a:schemeClr val="bg1"/>
                </a:solidFill>
                <a:latin typeface="Arial" charset="0"/>
              </a:rPr>
              <a:t>NOTE DE PILOTAGE   </a:t>
            </a:r>
          </a:p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Projet : XXX Comité de pilotage N° X du JJ/MM/AAAA</a:t>
            </a:r>
            <a:br>
              <a:rPr lang="fr-FR" sz="1000" dirty="0">
                <a:solidFill>
                  <a:schemeClr val="bg1"/>
                </a:solidFill>
                <a:latin typeface="Arial" charset="0"/>
              </a:rPr>
            </a:br>
            <a:endParaRPr lang="fr-FR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 userDrawn="1"/>
        </p:nvSpPr>
        <p:spPr bwMode="auto">
          <a:xfrm>
            <a:off x="0" y="6237288"/>
            <a:ext cx="4813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Banque de France – direction de l’organisation et du développement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04800" y="6477000"/>
            <a:ext cx="1600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endParaRPr lang="en-US" sz="900" b="1" dirty="0">
              <a:latin typeface="Times New Roman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46038" y="6237288"/>
            <a:ext cx="4813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Banque de France – direction de l’organisation er du développement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304800" y="6477000"/>
            <a:ext cx="1600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endParaRPr lang="en-US" sz="900" b="1" dirty="0">
              <a:latin typeface="Times New Roman" pitchFamily="18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>
            <a:off x="5830888" y="6165850"/>
            <a:ext cx="33131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Paris, 16 septembre 2007,</a:t>
            </a:r>
            <a:r>
              <a:rPr lang="fr-FR" sz="1000" dirty="0">
                <a:latin typeface="Arial" charset="0"/>
              </a:rPr>
              <a:t>  </a:t>
            </a:r>
            <a:r>
              <a:rPr lang="fr-FR" sz="1000" dirty="0">
                <a:solidFill>
                  <a:schemeClr val="bg1"/>
                </a:solidFill>
                <a:latin typeface="Arial" charset="0"/>
              </a:rPr>
              <a:t>NOTE DE PILOTAGE   </a:t>
            </a:r>
          </a:p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Projet : XXX Comité de pilotage N° X du JJ/MM/AAAA</a:t>
            </a:r>
            <a:br>
              <a:rPr lang="fr-FR" sz="1000" dirty="0">
                <a:solidFill>
                  <a:schemeClr val="bg1"/>
                </a:solidFill>
                <a:latin typeface="Arial" charset="0"/>
              </a:rPr>
            </a:br>
            <a:endParaRPr lang="fr-FR" sz="1000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11" name="Group 15"/>
          <p:cNvGraphicFramePr>
            <a:graphicFrameLocks noGrp="1"/>
          </p:cNvGraphicFramePr>
          <p:nvPr/>
        </p:nvGraphicFramePr>
        <p:xfrm>
          <a:off x="5940425" y="6524625"/>
          <a:ext cx="3096344" cy="144164"/>
        </p:xfrm>
        <a:graphic>
          <a:graphicData uri="http://schemas.openxmlformats.org/drawingml/2006/table">
            <a:tbl>
              <a:tblPr/>
              <a:tblGrid>
                <a:gridCol w="3096344"/>
              </a:tblGrid>
              <a:tr h="1441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NIVEAU DE SENSIBILITÉ</a:t>
                      </a: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4400" marB="144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304800" y="6477000"/>
            <a:ext cx="1600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endParaRPr lang="en-US" sz="900" b="1" dirty="0">
              <a:latin typeface="Times New Roman" pitchFamily="18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115888"/>
            <a:ext cx="8461375" cy="5048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49288" y="1196751"/>
            <a:ext cx="4100512" cy="5111973"/>
          </a:xfrm>
        </p:spPr>
        <p:txBody>
          <a:bodyPr/>
          <a:lstStyle>
            <a:lvl1pPr>
              <a:defRPr sz="20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Font typeface="Arial" pitchFamily="34" charset="0"/>
              <a:buChar char="–"/>
              <a:defRPr/>
            </a:lvl2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02200" y="1196751"/>
            <a:ext cx="4100513" cy="5111973"/>
          </a:xfrm>
        </p:spPr>
        <p:txBody>
          <a:bodyPr/>
          <a:lstStyle>
            <a:lvl1pPr>
              <a:defRPr kumimoji="1" lang="fr-FR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23" name="Rectangle 22"/>
          <p:cNvSpPr>
            <a:spLocks noChangeArrowheads="1"/>
          </p:cNvSpPr>
          <p:nvPr userDrawn="1"/>
        </p:nvSpPr>
        <p:spPr bwMode="auto">
          <a:xfrm>
            <a:off x="0" y="6210300"/>
            <a:ext cx="9144000" cy="647700"/>
          </a:xfrm>
          <a:prstGeom prst="rect">
            <a:avLst/>
          </a:prstGeom>
          <a:solidFill>
            <a:srgbClr val="000080"/>
          </a:solidFill>
          <a:ln w="127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dirty="0">
              <a:latin typeface="Arial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 userDrawn="1"/>
        </p:nvSpPr>
        <p:spPr bwMode="auto">
          <a:xfrm>
            <a:off x="46038" y="6237288"/>
            <a:ext cx="4813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Banque de France </a:t>
            </a:r>
          </a:p>
        </p:txBody>
      </p:sp>
      <p:graphicFrame>
        <p:nvGraphicFramePr>
          <p:cNvPr id="26" name="Group 15"/>
          <p:cNvGraphicFramePr>
            <a:graphicFrameLocks noGrp="1"/>
          </p:cNvGraphicFramePr>
          <p:nvPr userDrawn="1"/>
        </p:nvGraphicFramePr>
        <p:xfrm>
          <a:off x="107950" y="6524625"/>
          <a:ext cx="1944216" cy="144164"/>
        </p:xfrm>
        <a:graphic>
          <a:graphicData uri="http://schemas.openxmlformats.org/drawingml/2006/table">
            <a:tbl>
              <a:tblPr/>
              <a:tblGrid>
                <a:gridCol w="1944216"/>
              </a:tblGrid>
              <a:tr h="1441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INTERNE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4400" marB="144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" name="Rectangle 26"/>
          <p:cNvSpPr/>
          <p:nvPr userDrawn="1"/>
        </p:nvSpPr>
        <p:spPr>
          <a:xfrm>
            <a:off x="4284663" y="6494463"/>
            <a:ext cx="863600" cy="2476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schemeClr val="accent3"/>
                </a:solidFill>
                <a:latin typeface="Arial" charset="0"/>
              </a:rPr>
              <a:t>Page </a:t>
            </a:r>
            <a:fld id="{723E4C85-28CF-4721-BF64-E6FC98269E18}" type="slidenum">
              <a:rPr lang="fr-FR" sz="1000">
                <a:solidFill>
                  <a:schemeClr val="accent3"/>
                </a:solidFill>
                <a:latin typeface="Arial" charset="0"/>
              </a:rPr>
              <a:pPr>
                <a:defRPr/>
              </a:pPr>
              <a:t>‹N°›</a:t>
            </a:fld>
            <a:endParaRPr lang="fr-FR" sz="1000" dirty="0">
              <a:latin typeface="Arial" charset="0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 userDrawn="1"/>
        </p:nvSpPr>
        <p:spPr bwMode="auto">
          <a:xfrm>
            <a:off x="5436096" y="6276945"/>
            <a:ext cx="3492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 smtClean="0">
                <a:solidFill>
                  <a:schemeClr val="bg1"/>
                </a:solidFill>
                <a:latin typeface="Arial" charset="0"/>
              </a:rPr>
              <a:t>AFOPE</a:t>
            </a:r>
            <a:endParaRPr lang="fr-FR" sz="1000" baseline="0" dirty="0" smtClean="0">
              <a:solidFill>
                <a:schemeClr val="bg1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fr-FR" sz="1000" baseline="0" dirty="0" smtClean="0">
                <a:solidFill>
                  <a:schemeClr val="bg1"/>
                </a:solidFill>
                <a:latin typeface="Arial" charset="0"/>
              </a:rPr>
              <a:t>DOSI</a:t>
            </a:r>
            <a:endParaRPr lang="fr-FR" sz="1000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D79E91-1D77-4B2F-981B-B63B6F7025B0}" type="datetimeFigureOut">
              <a:rPr lang="fr-FR" smtClean="0"/>
              <a:pPr/>
              <a:t>16/06/2015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A23519-7310-4776-8894-204420EA59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115888"/>
            <a:ext cx="8461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65227" name="Rectangle 11"/>
          <p:cNvSpPr>
            <a:spLocks noChangeArrowheads="1"/>
          </p:cNvSpPr>
          <p:nvPr/>
        </p:nvSpPr>
        <p:spPr bwMode="auto">
          <a:xfrm>
            <a:off x="1828800" y="1828800"/>
            <a:ext cx="914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spcBef>
                <a:spcPct val="20000"/>
              </a:spcBef>
              <a:buFontTx/>
              <a:buChar char="•"/>
              <a:defRPr/>
            </a:pPr>
            <a:endParaRPr lang="fr-FR" dirty="0">
              <a:latin typeface="Arial" charset="0"/>
            </a:endParaRPr>
          </a:p>
        </p:txBody>
      </p:sp>
      <p:sp>
        <p:nvSpPr>
          <p:cNvPr id="265228" name="Rectangle 12"/>
          <p:cNvSpPr>
            <a:spLocks noChangeArrowheads="1"/>
          </p:cNvSpPr>
          <p:nvPr/>
        </p:nvSpPr>
        <p:spPr bwMode="auto">
          <a:xfrm>
            <a:off x="1828800" y="1828800"/>
            <a:ext cx="914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spcBef>
                <a:spcPct val="20000"/>
              </a:spcBef>
              <a:buFontTx/>
              <a:buChar char="•"/>
              <a:defRPr/>
            </a:pPr>
            <a:endParaRPr lang="fr-FR" dirty="0">
              <a:latin typeface="Arial" charset="0"/>
            </a:endParaRPr>
          </a:p>
        </p:txBody>
      </p:sp>
      <p:sp>
        <p:nvSpPr>
          <p:cNvPr id="265229" name="AutoShape 13"/>
          <p:cNvSpPr>
            <a:spLocks noChangeArrowheads="1"/>
          </p:cNvSpPr>
          <p:nvPr/>
        </p:nvSpPr>
        <p:spPr bwMode="auto">
          <a:xfrm>
            <a:off x="1828800" y="1828800"/>
            <a:ext cx="914400" cy="914400"/>
          </a:xfrm>
          <a:prstGeom prst="cube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spcBef>
                <a:spcPct val="20000"/>
              </a:spcBef>
              <a:buFontTx/>
              <a:buChar char="•"/>
              <a:defRPr/>
            </a:pPr>
            <a:endParaRPr lang="fr-FR" dirty="0">
              <a:latin typeface="Arial" charset="0"/>
            </a:endParaRPr>
          </a:p>
        </p:txBody>
      </p:sp>
      <p:sp>
        <p:nvSpPr>
          <p:cNvPr id="265230" name="AutoShape 14"/>
          <p:cNvSpPr>
            <a:spLocks noChangeArrowheads="1"/>
          </p:cNvSpPr>
          <p:nvPr/>
        </p:nvSpPr>
        <p:spPr bwMode="auto">
          <a:xfrm>
            <a:off x="1828800" y="1828800"/>
            <a:ext cx="914400" cy="914400"/>
          </a:xfrm>
          <a:prstGeom prst="cube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spcBef>
                <a:spcPct val="20000"/>
              </a:spcBef>
              <a:buFontTx/>
              <a:buChar char="•"/>
              <a:defRPr/>
            </a:pPr>
            <a:endParaRPr lang="fr-FR" dirty="0">
              <a:latin typeface="Arial" charset="0"/>
            </a:endParaRPr>
          </a:p>
        </p:txBody>
      </p:sp>
      <p:sp>
        <p:nvSpPr>
          <p:cNvPr id="265231" name="AutoShape 15"/>
          <p:cNvSpPr>
            <a:spLocks noChangeArrowheads="1"/>
          </p:cNvSpPr>
          <p:nvPr/>
        </p:nvSpPr>
        <p:spPr bwMode="auto">
          <a:xfrm>
            <a:off x="1828800" y="1828800"/>
            <a:ext cx="914400" cy="914400"/>
          </a:xfrm>
          <a:prstGeom prst="cube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spcBef>
                <a:spcPct val="20000"/>
              </a:spcBef>
              <a:buFontTx/>
              <a:buChar char="•"/>
              <a:defRPr/>
            </a:pPr>
            <a:endParaRPr lang="fr-FR" dirty="0">
              <a:latin typeface="Arial" charset="0"/>
            </a:endParaRPr>
          </a:p>
        </p:txBody>
      </p:sp>
      <p:sp>
        <p:nvSpPr>
          <p:cNvPr id="265232" name="AutoShape 16"/>
          <p:cNvSpPr>
            <a:spLocks noChangeArrowheads="1"/>
          </p:cNvSpPr>
          <p:nvPr/>
        </p:nvSpPr>
        <p:spPr bwMode="auto">
          <a:xfrm>
            <a:off x="1828800" y="1828800"/>
            <a:ext cx="914400" cy="914400"/>
          </a:xfrm>
          <a:prstGeom prst="cube">
            <a:avLst>
              <a:gd name="adj" fmla="val 250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spcBef>
                <a:spcPct val="20000"/>
              </a:spcBef>
              <a:buFontTx/>
              <a:buChar char="•"/>
              <a:defRPr/>
            </a:pPr>
            <a:endParaRPr lang="fr-FR" dirty="0">
              <a:latin typeface="Arial" charset="0"/>
            </a:endParaRPr>
          </a:p>
        </p:txBody>
      </p:sp>
      <p:sp>
        <p:nvSpPr>
          <p:cNvPr id="308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9288" y="1412875"/>
            <a:ext cx="83534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539750" y="0"/>
            <a:ext cx="0" cy="706438"/>
          </a:xfrm>
          <a:prstGeom prst="line">
            <a:avLst/>
          </a:prstGeom>
          <a:noFill/>
          <a:ln w="349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0" y="6308725"/>
            <a:ext cx="29162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Banque de France – Projet XXX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64163" y="6308725"/>
            <a:ext cx="3744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fr-FR" sz="1000" dirty="0">
                <a:solidFill>
                  <a:schemeClr val="bg1"/>
                </a:solidFill>
                <a:latin typeface="Arial" charset="0"/>
              </a:rPr>
              <a:t>Comité de pilotage du  JJ/MM/AAAA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E2F9A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E2F9A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E2F9A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E2F9A"/>
          </a:solidFill>
          <a:latin typeface="Arial" charset="0"/>
        </a:defRPr>
      </a:lvl9pPr>
    </p:titleStyle>
    <p:bodyStyle>
      <a:lvl1pPr marL="531813" indent="-357188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80"/>
        </a:buClr>
        <a:buSzPct val="80000"/>
        <a:buFont typeface="Wingdings 2" pitchFamily="18" charset="2"/>
        <a:buChar char="¾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573088" indent="-188913" algn="l" rtl="0" eaLnBrk="0" fontAlgn="base" hangingPunct="0">
        <a:spcBef>
          <a:spcPct val="20000"/>
        </a:spcBef>
        <a:spcAft>
          <a:spcPct val="0"/>
        </a:spcAft>
        <a:buClr>
          <a:srgbClr val="000080"/>
        </a:buClr>
        <a:buSzPct val="70000"/>
        <a:buFont typeface="Arial" pitchFamily="34" charset="0"/>
        <a:buChar char="–"/>
        <a:defRPr kumimoji="1">
          <a:solidFill>
            <a:schemeClr val="tx1"/>
          </a:solidFill>
          <a:latin typeface="+mn-lt"/>
        </a:defRPr>
      </a:lvl2pPr>
      <a:lvl3pPr marL="935038" indent="-188913" algn="l" rtl="0" eaLnBrk="0" fontAlgn="base" hangingPunct="0">
        <a:spcBef>
          <a:spcPct val="20000"/>
        </a:spcBef>
        <a:spcAft>
          <a:spcPct val="0"/>
        </a:spcAft>
        <a:buClr>
          <a:srgbClr val="000080"/>
        </a:buClr>
        <a:buFont typeface="Arial" pitchFamily="34" charset="0"/>
        <a:buChar char="•"/>
        <a:defRPr kumimoji="1" sz="1400">
          <a:solidFill>
            <a:schemeClr val="tx1"/>
          </a:solidFill>
          <a:latin typeface="+mn-lt"/>
        </a:defRPr>
      </a:lvl3pPr>
      <a:lvl4pPr marL="1293813" indent="-185738" algn="l" rtl="0" eaLnBrk="0" fontAlgn="base" hangingPunct="0">
        <a:spcBef>
          <a:spcPct val="20000"/>
        </a:spcBef>
        <a:spcAft>
          <a:spcPct val="0"/>
        </a:spcAft>
        <a:buClr>
          <a:srgbClr val="000080"/>
        </a:buClr>
        <a:buFont typeface="Times New Roman" pitchFamily="18" charset="0"/>
        <a:buChar char="–"/>
        <a:defRPr kumimoji="1" sz="1200">
          <a:solidFill>
            <a:schemeClr val="tx1"/>
          </a:solidFill>
          <a:latin typeface="+mn-lt"/>
        </a:defRPr>
      </a:lvl4pPr>
      <a:lvl5pPr marL="1655763" indent="-96838" algn="l" rtl="0" eaLnBrk="0" fontAlgn="base" hangingPunct="0">
        <a:spcBef>
          <a:spcPct val="20000"/>
        </a:spcBef>
        <a:spcAft>
          <a:spcPct val="0"/>
        </a:spcAft>
        <a:buClr>
          <a:srgbClr val="000080"/>
        </a:buClr>
        <a:buFont typeface="Wingdings" pitchFamily="2" charset="2"/>
        <a:buChar char="ü"/>
        <a:defRPr kumimoji="1" sz="1000" i="1">
          <a:solidFill>
            <a:schemeClr val="tx2"/>
          </a:solidFill>
          <a:latin typeface="+mn-lt"/>
        </a:defRPr>
      </a:lvl5pPr>
      <a:lvl6pPr marL="2074863" indent="-96838" algn="l" rtl="0" eaLnBrk="0" fontAlgn="base" hangingPunct="0">
        <a:spcBef>
          <a:spcPct val="20000"/>
        </a:spcBef>
        <a:spcAft>
          <a:spcPct val="0"/>
        </a:spcAft>
        <a:buClr>
          <a:srgbClr val="FE7D19"/>
        </a:buClr>
        <a:buChar char="•"/>
        <a:defRPr kumimoji="1" sz="1000" i="1">
          <a:solidFill>
            <a:srgbClr val="0E2F9A"/>
          </a:solidFill>
          <a:latin typeface="+mn-lt"/>
        </a:defRPr>
      </a:lvl6pPr>
      <a:lvl7pPr marL="2532063" indent="-96838" algn="l" rtl="0" eaLnBrk="0" fontAlgn="base" hangingPunct="0">
        <a:spcBef>
          <a:spcPct val="20000"/>
        </a:spcBef>
        <a:spcAft>
          <a:spcPct val="0"/>
        </a:spcAft>
        <a:buClr>
          <a:srgbClr val="FE7D19"/>
        </a:buClr>
        <a:buChar char="•"/>
        <a:defRPr kumimoji="1" sz="1000" i="1">
          <a:solidFill>
            <a:srgbClr val="0E2F9A"/>
          </a:solidFill>
          <a:latin typeface="+mn-lt"/>
        </a:defRPr>
      </a:lvl7pPr>
      <a:lvl8pPr marL="2989263" indent="-96838" algn="l" rtl="0" eaLnBrk="0" fontAlgn="base" hangingPunct="0">
        <a:spcBef>
          <a:spcPct val="20000"/>
        </a:spcBef>
        <a:spcAft>
          <a:spcPct val="0"/>
        </a:spcAft>
        <a:buClr>
          <a:srgbClr val="FE7D19"/>
        </a:buClr>
        <a:buChar char="•"/>
        <a:defRPr kumimoji="1" sz="1000" i="1">
          <a:solidFill>
            <a:srgbClr val="0E2F9A"/>
          </a:solidFill>
          <a:latin typeface="+mn-lt"/>
        </a:defRPr>
      </a:lvl8pPr>
      <a:lvl9pPr marL="3446463" indent="-96838" algn="l" rtl="0" eaLnBrk="0" fontAlgn="base" hangingPunct="0">
        <a:spcBef>
          <a:spcPct val="20000"/>
        </a:spcBef>
        <a:spcAft>
          <a:spcPct val="0"/>
        </a:spcAft>
        <a:buClr>
          <a:srgbClr val="FE7D19"/>
        </a:buClr>
        <a:buChar char="•"/>
        <a:defRPr kumimoji="1" sz="1000" i="1">
          <a:solidFill>
            <a:srgbClr val="0E2F9A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2"/>
          <p:cNvSpPr>
            <a:spLocks noGrp="1"/>
          </p:cNvSpPr>
          <p:nvPr>
            <p:ph type="ctrTitle" sz="quarter"/>
          </p:nvPr>
        </p:nvSpPr>
        <p:spPr>
          <a:xfrm>
            <a:off x="1115616" y="2924944"/>
            <a:ext cx="7200900" cy="1470025"/>
          </a:xfrm>
        </p:spPr>
        <p:txBody>
          <a:bodyPr/>
          <a:lstStyle/>
          <a:p>
            <a:r>
              <a:rPr lang="fr-FR" b="1" dirty="0" smtClean="0"/>
              <a:t>BANQUE DE FRANCE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Comment concilier Stratégie et Maîtrise des Coûts</a:t>
            </a:r>
            <a:br>
              <a:rPr lang="fr-FR" dirty="0" smtClean="0"/>
            </a:br>
            <a:endParaRPr lang="fr-FR" noProof="0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971600" y="6525344"/>
            <a:ext cx="45365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fr-F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OI-DOSI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42" y="5068578"/>
            <a:ext cx="7239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égende à une bordure 1 20"/>
          <p:cNvSpPr/>
          <p:nvPr/>
        </p:nvSpPr>
        <p:spPr>
          <a:xfrm>
            <a:off x="3563888" y="2958352"/>
            <a:ext cx="4680520" cy="558062"/>
          </a:xfrm>
          <a:prstGeom prst="accentCallout1">
            <a:avLst>
              <a:gd name="adj1" fmla="val 24403"/>
              <a:gd name="adj2" fmla="val 3338"/>
              <a:gd name="adj3" fmla="val -10012"/>
              <a:gd name="adj4" fmla="val -15878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/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Orientations </a:t>
            </a:r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stratégiques 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du développement du SI</a:t>
            </a:r>
          </a:p>
          <a:p>
            <a:pPr marL="180975"/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Pilotage budgétaire 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du plan de charge</a:t>
            </a:r>
            <a:endParaRPr lang="fr-FR" sz="1400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313384" y="2598312"/>
            <a:ext cx="1692496" cy="79208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Groupe de Stratégie Informatique</a:t>
            </a:r>
            <a:endParaRPr lang="fr-FR" sz="1600" dirty="0"/>
          </a:p>
        </p:txBody>
      </p:sp>
      <p:sp>
        <p:nvSpPr>
          <p:cNvPr id="19" name="Légende à une bordure 1 18"/>
          <p:cNvSpPr/>
          <p:nvPr/>
        </p:nvSpPr>
        <p:spPr>
          <a:xfrm>
            <a:off x="3779912" y="4398512"/>
            <a:ext cx="5328592" cy="864096"/>
          </a:xfrm>
          <a:prstGeom prst="accentCallout1">
            <a:avLst>
              <a:gd name="adj1" fmla="val 19635"/>
              <a:gd name="adj2" fmla="val -13"/>
              <a:gd name="adj3" fmla="val -17932"/>
              <a:gd name="adj4" fmla="val -14867"/>
            </a:avLst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Réflexions transversales 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liées au SI (innovation, mutualisation)</a:t>
            </a:r>
          </a:p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Sélection et pilotage des projets numériques et mutualisés</a:t>
            </a:r>
          </a:p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Validation des documents de suivi 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transmis au Comité de la Transformation</a:t>
            </a:r>
          </a:p>
        </p:txBody>
      </p:sp>
      <p:sp>
        <p:nvSpPr>
          <p:cNvPr id="39" name="Légende à une bordure 1 38"/>
          <p:cNvSpPr/>
          <p:nvPr/>
        </p:nvSpPr>
        <p:spPr>
          <a:xfrm>
            <a:off x="3851920" y="5433000"/>
            <a:ext cx="4968552" cy="936104"/>
          </a:xfrm>
          <a:prstGeom prst="accentCallout1">
            <a:avLst>
              <a:gd name="adj1" fmla="val 8231"/>
              <a:gd name="adj2" fmla="val -1091"/>
              <a:gd name="adj3" fmla="val 40875"/>
              <a:gd name="adj4" fmla="val -19220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Animation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de la démarche entreprise numérique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Suivi des projets </a:t>
            </a:r>
            <a:r>
              <a:rPr lang="fr-FR" sz="1400" dirty="0" smtClean="0">
                <a:solidFill>
                  <a:schemeClr val="tx1"/>
                </a:solidFill>
              </a:rPr>
              <a:t>Plan Numérique</a:t>
            </a:r>
          </a:p>
          <a:p>
            <a:r>
              <a:rPr lang="fr-FR" sz="1400" b="1" dirty="0" smtClean="0">
                <a:solidFill>
                  <a:schemeClr val="tx1"/>
                </a:solidFill>
              </a:rPr>
              <a:t>Communication </a:t>
            </a:r>
            <a:r>
              <a:rPr lang="fr-FR" sz="1400" dirty="0" smtClean="0">
                <a:solidFill>
                  <a:schemeClr val="tx1"/>
                </a:solidFill>
              </a:rPr>
              <a:t>et </a:t>
            </a:r>
            <a:r>
              <a:rPr lang="fr-FR" sz="1400" b="1" dirty="0" smtClean="0">
                <a:solidFill>
                  <a:schemeClr val="tx1"/>
                </a:solidFill>
              </a:rPr>
              <a:t>accompagnement du changement </a:t>
            </a:r>
            <a:r>
              <a:rPr lang="fr-FR" sz="1400" dirty="0" smtClean="0">
                <a:solidFill>
                  <a:schemeClr val="tx1"/>
                </a:solidFill>
              </a:rPr>
              <a:t>liés au Plan numérique</a:t>
            </a:r>
            <a:endParaRPr lang="fr-FR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40" name="Connecteur droit avec flèche 39"/>
          <p:cNvCxnSpPr>
            <a:stCxn id="31" idx="0"/>
            <a:endCxn id="16" idx="2"/>
          </p:cNvCxnSpPr>
          <p:nvPr/>
        </p:nvCxnSpPr>
        <p:spPr>
          <a:xfrm flipV="1">
            <a:off x="2159632" y="490256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stCxn id="16" idx="0"/>
            <a:endCxn id="17" idx="2"/>
          </p:cNvCxnSpPr>
          <p:nvPr/>
        </p:nvCxnSpPr>
        <p:spPr>
          <a:xfrm flipV="1">
            <a:off x="2159632" y="339040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2" name="ZoneTexte 41"/>
          <p:cNvSpPr txBox="1"/>
          <p:nvPr/>
        </p:nvSpPr>
        <p:spPr>
          <a:xfrm>
            <a:off x="1439552" y="3555902"/>
            <a:ext cx="1440160" cy="338554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Proposition</a:t>
            </a:r>
            <a:endParaRPr lang="fr-FR" sz="1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259632" y="4110480"/>
            <a:ext cx="1800000" cy="79208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Comité de Coordination du SI </a:t>
            </a:r>
            <a:endParaRPr lang="fr-FR" sz="1600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1259632" y="5622648"/>
            <a:ext cx="180000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Équipe Plan numérique</a:t>
            </a:r>
            <a:endParaRPr lang="fr-FR" sz="1600" dirty="0"/>
          </a:p>
        </p:txBody>
      </p:sp>
      <p:sp>
        <p:nvSpPr>
          <p:cNvPr id="50" name="ZoneTexte 49"/>
          <p:cNvSpPr txBox="1"/>
          <p:nvPr/>
        </p:nvSpPr>
        <p:spPr>
          <a:xfrm>
            <a:off x="1439552" y="5140078"/>
            <a:ext cx="1440160" cy="338554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Préparation</a:t>
            </a:r>
            <a:endParaRPr lang="fr-FR" sz="1600" dirty="0"/>
          </a:p>
        </p:txBody>
      </p:sp>
      <p:cxnSp>
        <p:nvCxnSpPr>
          <p:cNvPr id="20" name="Connecteur droit avec flèche 19"/>
          <p:cNvCxnSpPr>
            <a:stCxn id="17" idx="0"/>
            <a:endCxn id="18" idx="2"/>
          </p:cNvCxnSpPr>
          <p:nvPr/>
        </p:nvCxnSpPr>
        <p:spPr>
          <a:xfrm flipV="1">
            <a:off x="2159632" y="187823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2" name="ZoneTexte 21"/>
          <p:cNvSpPr txBox="1"/>
          <p:nvPr/>
        </p:nvSpPr>
        <p:spPr>
          <a:xfrm>
            <a:off x="1547564" y="2115742"/>
            <a:ext cx="1224136" cy="338554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Information</a:t>
            </a:r>
          </a:p>
        </p:txBody>
      </p:sp>
      <p:sp>
        <p:nvSpPr>
          <p:cNvPr id="35" name="Arc 34"/>
          <p:cNvSpPr/>
          <p:nvPr/>
        </p:nvSpPr>
        <p:spPr>
          <a:xfrm flipH="1">
            <a:off x="726999" y="1446184"/>
            <a:ext cx="1108695" cy="3060340"/>
          </a:xfrm>
          <a:prstGeom prst="arc">
            <a:avLst>
              <a:gd name="adj1" fmla="val 16200000"/>
              <a:gd name="adj2" fmla="val 5326651"/>
            </a:avLst>
          </a:prstGeom>
          <a:ln>
            <a:headEnd type="triangle"/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144016" y="2637800"/>
            <a:ext cx="1115616" cy="33855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 err="1" smtClean="0"/>
              <a:t>Reporting</a:t>
            </a:r>
            <a:endParaRPr lang="fr-FR" sz="1600" dirty="0"/>
          </a:p>
        </p:txBody>
      </p:sp>
      <p:sp>
        <p:nvSpPr>
          <p:cNvPr id="23" name="Légende à une bordure 1 22"/>
          <p:cNvSpPr/>
          <p:nvPr/>
        </p:nvSpPr>
        <p:spPr>
          <a:xfrm>
            <a:off x="3563888" y="1446184"/>
            <a:ext cx="4680520" cy="504056"/>
          </a:xfrm>
          <a:prstGeom prst="accentCallout1">
            <a:avLst>
              <a:gd name="adj1" fmla="val 24403"/>
              <a:gd name="adj2" fmla="val 3338"/>
              <a:gd name="adj3" fmla="val -10012"/>
              <a:gd name="adj4" fmla="val -15878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80975"/>
            <a:r>
              <a:rPr lang="fr-F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Coordination et pilotage d’ensemble </a:t>
            </a: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du Plan de Transformation de la Banque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313632" y="1086144"/>
            <a:ext cx="1692000" cy="7920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Comité de la Transformation</a:t>
            </a:r>
            <a:endParaRPr lang="fr-FR" sz="1600" dirty="0"/>
          </a:p>
        </p:txBody>
      </p:sp>
      <p:sp>
        <p:nvSpPr>
          <p:cNvPr id="24" name="ZoneTexte 23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5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701182" y="737408"/>
            <a:ext cx="8093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b="1" dirty="0">
                <a:latin typeface="+mj-lt"/>
                <a:ea typeface="+mj-ea"/>
                <a:cs typeface="+mj-cs"/>
              </a:rPr>
              <a:t>L</a:t>
            </a:r>
            <a:r>
              <a:rPr lang="fr-FR" sz="1800" b="1" dirty="0" smtClean="0">
                <a:latin typeface="+mj-lt"/>
                <a:ea typeface="+mj-ea"/>
                <a:cs typeface="+mj-cs"/>
              </a:rPr>
              <a:t>e </a:t>
            </a:r>
            <a:r>
              <a:rPr lang="fr-FR" sz="1800" b="1" dirty="0">
                <a:latin typeface="+mj-lt"/>
                <a:ea typeface="+mj-ea"/>
                <a:cs typeface="+mj-cs"/>
              </a:rPr>
              <a:t>numérique au service de la transformation de la Banque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Gouvernance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1800" dirty="0"/>
              <a:t>Concrétiser et sélectionner  : Schéma d’ensemble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824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Gouvernance</a:t>
            </a:r>
            <a:r>
              <a:rPr lang="fr-FR" sz="3600" smtClean="0"/>
              <a:t/>
            </a:r>
            <a:br>
              <a:rPr lang="fr-FR" sz="3600" smtClean="0"/>
            </a:br>
            <a:r>
              <a:rPr lang="fr-FR" sz="1800" smtClean="0"/>
              <a:t>Maîtriser : le CES</a:t>
            </a:r>
            <a:endParaRPr lang="fr-FR" sz="1800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Comité des Engagements </a:t>
            </a:r>
            <a:r>
              <a:rPr lang="fr-FR" dirty="0" smtClean="0"/>
              <a:t>et de Suivi</a:t>
            </a:r>
            <a:endParaRPr lang="fr-FR" dirty="0"/>
          </a:p>
          <a:p>
            <a:endParaRPr lang="fr-FR" dirty="0"/>
          </a:p>
          <a:p>
            <a:pPr lvl="1"/>
            <a:r>
              <a:rPr lang="fr-FR" dirty="0"/>
              <a:t>Réunit la DFCG, l’audit informatique, l’OI, et les représentants des métiers concernés</a:t>
            </a:r>
          </a:p>
          <a:p>
            <a:pPr lvl="1"/>
            <a:r>
              <a:rPr lang="fr-FR" dirty="0"/>
              <a:t>Mensuel</a:t>
            </a:r>
          </a:p>
          <a:p>
            <a:pPr lvl="1"/>
            <a:r>
              <a:rPr lang="fr-FR" dirty="0"/>
              <a:t>Instruit les dossiers des projets du Plan de Charge</a:t>
            </a:r>
          </a:p>
          <a:p>
            <a:endParaRPr lang="fr-FR" dirty="0"/>
          </a:p>
          <a:p>
            <a:pPr lvl="2"/>
            <a:r>
              <a:rPr lang="fr-FR" dirty="0"/>
              <a:t>En fin d’avant projet</a:t>
            </a:r>
          </a:p>
          <a:p>
            <a:pPr lvl="2"/>
            <a:r>
              <a:rPr lang="fr-FR" dirty="0"/>
              <a:t>En fin de phase d’investigation</a:t>
            </a:r>
          </a:p>
          <a:p>
            <a:endParaRPr lang="fr-FR" dirty="0"/>
          </a:p>
          <a:p>
            <a:r>
              <a:rPr lang="fr-FR" dirty="0"/>
              <a:t>Le Business </a:t>
            </a:r>
            <a:r>
              <a:rPr lang="fr-FR" dirty="0" smtClean="0"/>
              <a:t>Case</a:t>
            </a:r>
          </a:p>
          <a:p>
            <a:endParaRPr lang="fr-FR" dirty="0"/>
          </a:p>
          <a:p>
            <a:pPr lvl="1"/>
            <a:r>
              <a:rPr lang="fr-FR" dirty="0"/>
              <a:t>Dossier  instruit par 3 acteurs : le métier, l’OI et la DFCG</a:t>
            </a:r>
          </a:p>
          <a:p>
            <a:pPr lvl="1"/>
            <a:r>
              <a:rPr lang="fr-FR" dirty="0"/>
              <a:t>Mis à jour au fur et à mesure de l’avancement des phases du projet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6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0589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Gouvernance</a:t>
            </a:r>
            <a:r>
              <a:rPr lang="fr-FR" sz="4400" dirty="0"/>
              <a:t/>
            </a:r>
            <a:br>
              <a:rPr lang="fr-FR" sz="4400" dirty="0"/>
            </a:br>
            <a:r>
              <a:rPr lang="fr-FR" sz="1800" dirty="0"/>
              <a:t>Maîtriser : </a:t>
            </a:r>
            <a:r>
              <a:rPr lang="fr-FR" sz="1800" dirty="0" smtClean="0"/>
              <a:t>Schéma d’ensemble</a:t>
            </a:r>
            <a:endParaRPr lang="fr-FR" sz="1800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755576" y="2557896"/>
            <a:ext cx="759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843807" y="1340768"/>
            <a:ext cx="3456385" cy="104588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72000" tIns="72000" rIns="72000" bIns="72000" rtlCol="0" anchor="ctr"/>
          <a:lstStyle/>
          <a:p>
            <a:pPr algn="ctr"/>
            <a:r>
              <a:rPr lang="fr-FR" sz="1600" b="1" dirty="0" smtClean="0">
                <a:solidFill>
                  <a:schemeClr val="accent4">
                    <a:lumMod val="50000"/>
                  </a:schemeClr>
                </a:solidFill>
              </a:rPr>
              <a:t>GSI Plénier</a:t>
            </a:r>
          </a:p>
          <a:p>
            <a:pPr algn="ctr"/>
            <a:r>
              <a:rPr lang="fr-FR" sz="1050" dirty="0" smtClean="0">
                <a:solidFill>
                  <a:schemeClr val="accent4">
                    <a:lumMod val="50000"/>
                  </a:schemeClr>
                </a:solidFill>
              </a:rPr>
              <a:t>(présidé par Mme le SG)</a:t>
            </a:r>
          </a:p>
          <a:p>
            <a:pPr algn="ctr"/>
            <a:endParaRPr lang="fr-FR" sz="11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fr-FR" sz="1100" b="1" i="1" dirty="0" smtClean="0">
                <a:solidFill>
                  <a:schemeClr val="accent4">
                    <a:lumMod val="50000"/>
                  </a:schemeClr>
                </a:solidFill>
              </a:rPr>
              <a:t>Mission principale</a:t>
            </a:r>
          </a:p>
          <a:p>
            <a:pPr algn="ctr"/>
            <a:r>
              <a:rPr lang="fr-FR" sz="1200" i="1" dirty="0" smtClean="0">
                <a:solidFill>
                  <a:schemeClr val="accent4">
                    <a:lumMod val="50000"/>
                  </a:schemeClr>
                </a:solidFill>
              </a:rPr>
              <a:t>Cadrage stratégique et budgétaire</a:t>
            </a:r>
            <a:endParaRPr lang="fr-FR" sz="1400" i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83768" y="4978292"/>
            <a:ext cx="1006660" cy="447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Projet 1</a:t>
            </a:r>
            <a:endParaRPr lang="fr-FR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4644008" y="4978292"/>
            <a:ext cx="1006660" cy="447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Projet y</a:t>
            </a:r>
            <a:endParaRPr lang="fr-FR" sz="1200" b="1" dirty="0"/>
          </a:p>
        </p:txBody>
      </p:sp>
      <p:sp>
        <p:nvSpPr>
          <p:cNvPr id="17" name="Rectangle 16"/>
          <p:cNvSpPr/>
          <p:nvPr/>
        </p:nvSpPr>
        <p:spPr>
          <a:xfrm>
            <a:off x="3565341" y="4978292"/>
            <a:ext cx="1006660" cy="447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Projet 2</a:t>
            </a:r>
            <a:endParaRPr lang="fr-FR" sz="1200" b="1" dirty="0"/>
          </a:p>
        </p:txBody>
      </p:sp>
      <p:sp>
        <p:nvSpPr>
          <p:cNvPr id="21" name="Rectangle 20"/>
          <p:cNvSpPr/>
          <p:nvPr/>
        </p:nvSpPr>
        <p:spPr>
          <a:xfrm>
            <a:off x="2267744" y="2782601"/>
            <a:ext cx="5760640" cy="176223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72000" tIns="72000" rIns="72000" bIns="72000" rtlCol="0" anchor="t"/>
          <a:lstStyle/>
          <a:p>
            <a:pPr algn="ctr"/>
            <a:r>
              <a:rPr lang="fr-FR" sz="1600" b="1" dirty="0" smtClean="0"/>
              <a:t>Comité d’engagement et de suivi</a:t>
            </a:r>
          </a:p>
          <a:p>
            <a:pPr algn="ctr"/>
            <a:r>
              <a:rPr lang="fr-FR" sz="1000" dirty="0" smtClean="0">
                <a:solidFill>
                  <a:schemeClr val="accent4">
                    <a:lumMod val="50000"/>
                  </a:schemeClr>
                </a:solidFill>
              </a:rPr>
              <a:t>(DFCG / OI / Domaines / DGRH / Audit)</a:t>
            </a:r>
          </a:p>
          <a:p>
            <a:pPr algn="ctr"/>
            <a:endParaRPr lang="fr-FR" sz="1000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fr-FR" sz="1050" b="1" i="1" dirty="0" smtClean="0">
                <a:solidFill>
                  <a:schemeClr val="accent4">
                    <a:lumMod val="50000"/>
                  </a:schemeClr>
                </a:solidFill>
              </a:rPr>
              <a:t>Missions principales</a:t>
            </a:r>
            <a:endParaRPr lang="fr-FR" sz="1050" b="1" i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fr-FR" sz="1100" i="1" dirty="0" smtClean="0">
                <a:solidFill>
                  <a:schemeClr val="accent4">
                    <a:lumMod val="50000"/>
                  </a:schemeClr>
                </a:solidFill>
              </a:rPr>
              <a:t>Examen individuel de tous les projets OI et Domaines : 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fr-FR" sz="1050" i="1" dirty="0" smtClean="0"/>
              <a:t>Validation des lancements des différentes phases projet (d’investigation et de réalisation) et allocations budgétaires correspondantes, sur le fondement de business cases, 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fr-FR" sz="1050" i="1" dirty="0" smtClean="0"/>
              <a:t>Examen des évolutions en maintenance les plus importantes, 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fr-FR" sz="1050" i="1" dirty="0" smtClean="0"/>
              <a:t>Évolutions importantes des coûts pendant la vie des projets</a:t>
            </a:r>
          </a:p>
          <a:p>
            <a:pPr algn="ctr"/>
            <a:endParaRPr lang="fr-FR" sz="105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Double flèche verticale 23"/>
          <p:cNvSpPr/>
          <p:nvPr/>
        </p:nvSpPr>
        <p:spPr>
          <a:xfrm>
            <a:off x="3995936" y="2382092"/>
            <a:ext cx="216024" cy="400509"/>
          </a:xfrm>
          <a:prstGeom prst="up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755576" y="4818089"/>
            <a:ext cx="759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683568" y="2028739"/>
            <a:ext cx="1517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Vision stratégique</a:t>
            </a:r>
          </a:p>
          <a:p>
            <a:r>
              <a:rPr lang="fr-FR" sz="1200" dirty="0" smtClean="0"/>
              <a:t>Niveau DG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83568" y="4304533"/>
            <a:ext cx="1518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Vision portefeuille</a:t>
            </a:r>
          </a:p>
          <a:p>
            <a:r>
              <a:rPr lang="fr-FR" sz="1200" dirty="0" smtClean="0"/>
              <a:t>Niveau Directions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83569" y="5312910"/>
            <a:ext cx="1366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Vision opérationnelle</a:t>
            </a:r>
            <a:endParaRPr lang="fr-FR" sz="1200" b="1" dirty="0"/>
          </a:p>
        </p:txBody>
      </p:sp>
      <p:cxnSp>
        <p:nvCxnSpPr>
          <p:cNvPr id="29" name="Connecteur droit 28"/>
          <p:cNvCxnSpPr/>
          <p:nvPr/>
        </p:nvCxnSpPr>
        <p:spPr>
          <a:xfrm>
            <a:off x="755576" y="5826466"/>
            <a:ext cx="7596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Double flèche verticale 31"/>
          <p:cNvSpPr/>
          <p:nvPr/>
        </p:nvSpPr>
        <p:spPr>
          <a:xfrm>
            <a:off x="2915816" y="4544838"/>
            <a:ext cx="144016" cy="400509"/>
          </a:xfrm>
          <a:prstGeom prst="up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6588224" y="1500972"/>
            <a:ext cx="1440160" cy="88111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72000" tIns="72000" rIns="72000" bIns="72000" rtlCol="0" anchor="ctr"/>
          <a:lstStyle/>
          <a:p>
            <a:pPr algn="ctr"/>
            <a:r>
              <a:rPr lang="fr-FR" sz="1600" b="1" dirty="0" smtClean="0"/>
              <a:t>Ateliers </a:t>
            </a:r>
            <a:r>
              <a:rPr lang="fr-FR" sz="1200" b="1" dirty="0" smtClean="0"/>
              <a:t>de préparation Domaines, OI et DFCG</a:t>
            </a:r>
            <a:endParaRPr lang="fr-FR" sz="10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Double flèche verticale 33"/>
          <p:cNvSpPr/>
          <p:nvPr/>
        </p:nvSpPr>
        <p:spPr>
          <a:xfrm rot="16200000">
            <a:off x="6382526" y="1739045"/>
            <a:ext cx="143212" cy="307878"/>
          </a:xfrm>
          <a:prstGeom prst="up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Line Callout 1 272"/>
          <p:cNvSpPr/>
          <p:nvPr/>
        </p:nvSpPr>
        <p:spPr>
          <a:xfrm>
            <a:off x="6084168" y="4602330"/>
            <a:ext cx="2520280" cy="1088480"/>
          </a:xfrm>
          <a:prstGeom prst="borderCallout1">
            <a:avLst>
              <a:gd name="adj1" fmla="val 58802"/>
              <a:gd name="adj2" fmla="val -358"/>
              <a:gd name="adj3" fmla="val 63452"/>
              <a:gd name="adj4" fmla="val -16147"/>
            </a:avLst>
          </a:prstGeom>
          <a:ln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 anchorCtr="1"/>
          <a:lstStyle/>
          <a:p>
            <a:pPr algn="ctr"/>
            <a:r>
              <a:rPr lang="fr-FR" sz="1200" i="1" dirty="0" smtClean="0">
                <a:solidFill>
                  <a:schemeClr val="tx1"/>
                </a:solidFill>
                <a:cs typeface="Myriad Web Pro"/>
              </a:rPr>
              <a:t>Les projets placés sous une gestion transverse sont en outre suivis par une gouvernance spécifique (</a:t>
            </a:r>
            <a:r>
              <a:rPr lang="fr-FR" sz="1200" i="1" dirty="0" err="1" smtClean="0">
                <a:solidFill>
                  <a:schemeClr val="tx1"/>
                </a:solidFill>
                <a:cs typeface="Myriad Web Pro"/>
              </a:rPr>
              <a:t>Gds</a:t>
            </a:r>
            <a:r>
              <a:rPr lang="fr-FR" sz="1200" i="1" dirty="0" smtClean="0">
                <a:solidFill>
                  <a:schemeClr val="tx1"/>
                </a:solidFill>
                <a:cs typeface="Myriad Web Pro"/>
              </a:rPr>
              <a:t> projets, Comité numérique, CRFS)</a:t>
            </a:r>
            <a:endParaRPr lang="fr-FR" sz="1200" i="1" dirty="0">
              <a:solidFill>
                <a:schemeClr val="tx1"/>
              </a:solidFill>
              <a:cs typeface="Myriad Web Pro"/>
            </a:endParaRPr>
          </a:p>
        </p:txBody>
      </p:sp>
      <p:sp>
        <p:nvSpPr>
          <p:cNvPr id="37" name="Double flèche verticale 36"/>
          <p:cNvSpPr/>
          <p:nvPr/>
        </p:nvSpPr>
        <p:spPr>
          <a:xfrm>
            <a:off x="3995936" y="4544838"/>
            <a:ext cx="144016" cy="400509"/>
          </a:xfrm>
          <a:prstGeom prst="up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Double flèche verticale 37"/>
          <p:cNvSpPr/>
          <p:nvPr/>
        </p:nvSpPr>
        <p:spPr>
          <a:xfrm>
            <a:off x="5004048" y="4544838"/>
            <a:ext cx="144016" cy="400509"/>
          </a:xfrm>
          <a:prstGeom prst="up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6</a:t>
            </a:r>
            <a:endParaRPr lang="fr-FR" b="1" dirty="0"/>
          </a:p>
        </p:txBody>
      </p:sp>
      <p:sp>
        <p:nvSpPr>
          <p:cNvPr id="30" name="Rectangle 29"/>
          <p:cNvSpPr/>
          <p:nvPr/>
        </p:nvSpPr>
        <p:spPr>
          <a:xfrm>
            <a:off x="701182" y="737408"/>
            <a:ext cx="8093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b="1" dirty="0" smtClean="0">
                <a:latin typeface="+mj-lt"/>
                <a:ea typeface="+mj-ea"/>
                <a:cs typeface="+mj-cs"/>
              </a:rPr>
              <a:t>Le </a:t>
            </a:r>
            <a:r>
              <a:rPr lang="fr-FR" sz="1800" b="1" dirty="0">
                <a:latin typeface="+mj-lt"/>
                <a:ea typeface="+mj-ea"/>
                <a:cs typeface="+mj-cs"/>
              </a:rPr>
              <a:t>suivi du portefeuille</a:t>
            </a:r>
          </a:p>
        </p:txBody>
      </p:sp>
    </p:spTree>
    <p:extLst>
      <p:ext uri="{BB962C8B-B14F-4D97-AF65-F5344CB8AC3E}">
        <p14:creationId xmlns:p14="http://schemas.microsoft.com/office/powerpoint/2010/main" val="30442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Gouvernance</a:t>
            </a:r>
            <a:br>
              <a:rPr lang="fr-FR" dirty="0" smtClean="0"/>
            </a:br>
            <a:r>
              <a:rPr lang="fr-FR" sz="1800" dirty="0" smtClean="0"/>
              <a:t>Étendre la démarche</a:t>
            </a:r>
            <a:endParaRPr lang="fr-FR" sz="18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 fin de projet, estimer l’impact de la nouvelle réalisation sur les coûts d’exploitation et de maintenance</a:t>
            </a:r>
          </a:p>
          <a:p>
            <a:endParaRPr lang="fr-FR" dirty="0"/>
          </a:p>
          <a:p>
            <a:r>
              <a:rPr lang="fr-FR" dirty="0"/>
              <a:t>Maitriser le portefeuille des demandes de maintenance</a:t>
            </a:r>
          </a:p>
          <a:p>
            <a:pPr lvl="1"/>
            <a:r>
              <a:rPr lang="fr-FR" dirty="0"/>
              <a:t>Objectivation des maintenances</a:t>
            </a:r>
          </a:p>
          <a:p>
            <a:pPr lvl="1"/>
            <a:r>
              <a:rPr lang="fr-FR" dirty="0"/>
              <a:t>Examen en CES des plus grandes maintenances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7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8817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conclusion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Concilier STRATEGIE et MAITRISE DES </a:t>
            </a:r>
            <a:r>
              <a:rPr lang="fr-FR" dirty="0" smtClean="0"/>
              <a:t>COUTS implique </a:t>
            </a:r>
            <a:r>
              <a:rPr lang="fr-FR" dirty="0"/>
              <a:t>:</a:t>
            </a:r>
          </a:p>
          <a:p>
            <a:endParaRPr lang="fr-FR" dirty="0"/>
          </a:p>
          <a:p>
            <a:pPr lvl="1"/>
            <a:r>
              <a:rPr lang="fr-FR" dirty="0" smtClean="0"/>
              <a:t>des </a:t>
            </a:r>
            <a:r>
              <a:rPr lang="fr-FR" dirty="0"/>
              <a:t>échanges permanents entre les Directions métier et les Directions dites de moyens (OI, DFCG,….)</a:t>
            </a:r>
          </a:p>
          <a:p>
            <a:endParaRPr lang="fr-FR" dirty="0"/>
          </a:p>
          <a:p>
            <a:pPr lvl="1"/>
            <a:r>
              <a:rPr lang="fr-FR" dirty="0" smtClean="0"/>
              <a:t>une </a:t>
            </a:r>
            <a:r>
              <a:rPr lang="fr-FR" dirty="0"/>
              <a:t>relation partenariale en raison de la difficulté à chiffrer les gains apportés par les projets transverses et l’innovation technologique</a:t>
            </a:r>
          </a:p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706" y="3645024"/>
            <a:ext cx="3962588" cy="253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15888"/>
            <a:ext cx="8461375" cy="649287"/>
          </a:xfrm>
        </p:spPr>
        <p:txBody>
          <a:bodyPr/>
          <a:lstStyle/>
          <a:p>
            <a:r>
              <a:rPr lang="fr-FR" noProof="0" dirty="0" smtClean="0"/>
              <a:t>Plan de la présentation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750" y="981075"/>
            <a:ext cx="8353425" cy="4968875"/>
          </a:xfrm>
        </p:spPr>
        <p:txBody>
          <a:bodyPr/>
          <a:lstStyle/>
          <a:p>
            <a:pPr>
              <a:defRPr/>
            </a:pPr>
            <a:endParaRPr lang="fr-FR" dirty="0" smtClean="0"/>
          </a:p>
          <a:p>
            <a:pPr>
              <a:defRPr/>
            </a:pPr>
            <a:r>
              <a:rPr lang="fr-FR" dirty="0" smtClean="0"/>
              <a:t>La Banque de France : rôles et missions</a:t>
            </a:r>
          </a:p>
          <a:p>
            <a:pPr marL="174625" indent="0">
              <a:buNone/>
              <a:defRPr/>
            </a:pPr>
            <a:endParaRPr lang="fr-FR" dirty="0" smtClean="0"/>
          </a:p>
          <a:p>
            <a:pPr>
              <a:defRPr/>
            </a:pPr>
            <a:r>
              <a:rPr lang="fr-FR" dirty="0" smtClean="0"/>
              <a:t>Stratégie</a:t>
            </a:r>
          </a:p>
          <a:p>
            <a:pPr lvl="1">
              <a:defRPr/>
            </a:pPr>
            <a:r>
              <a:rPr lang="fr-FR" dirty="0" smtClean="0"/>
              <a:t>Une seule carte stratégique</a:t>
            </a:r>
          </a:p>
          <a:p>
            <a:pPr lvl="1">
              <a:defRPr/>
            </a:pPr>
            <a:r>
              <a:rPr lang="fr-FR" dirty="0" smtClean="0"/>
              <a:t>Un plan numérique</a:t>
            </a:r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r>
              <a:rPr lang="fr-FR" dirty="0" smtClean="0"/>
              <a:t>Gouvernance</a:t>
            </a:r>
          </a:p>
          <a:p>
            <a:pPr lvl="1">
              <a:defRPr/>
            </a:pPr>
            <a:r>
              <a:rPr lang="fr-FR" dirty="0" smtClean="0"/>
              <a:t>Anticiper </a:t>
            </a:r>
          </a:p>
          <a:p>
            <a:pPr lvl="1">
              <a:defRPr/>
            </a:pPr>
            <a:r>
              <a:rPr lang="fr-FR" dirty="0" smtClean="0"/>
              <a:t>Concrétiser et Sélectionner</a:t>
            </a:r>
          </a:p>
          <a:p>
            <a:pPr lvl="1">
              <a:defRPr/>
            </a:pPr>
            <a:r>
              <a:rPr lang="fr-FR" dirty="0" smtClean="0"/>
              <a:t>Maîtriser</a:t>
            </a:r>
          </a:p>
          <a:p>
            <a:pPr lvl="1">
              <a:defRPr/>
            </a:pPr>
            <a:r>
              <a:rPr lang="fr-FR" dirty="0" smtClean="0"/>
              <a:t>Une démarche à étendre	</a:t>
            </a:r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buNone/>
              <a:defRPr/>
            </a:pPr>
            <a:endParaRPr lang="fr-FR" dirty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dirty="0"/>
          </a:p>
        </p:txBody>
      </p:sp>
      <p:sp>
        <p:nvSpPr>
          <p:cNvPr id="4" name="ZoneTexte 3"/>
          <p:cNvSpPr txBox="1"/>
          <p:nvPr/>
        </p:nvSpPr>
        <p:spPr>
          <a:xfrm>
            <a:off x="107504" y="123217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7504" y="347371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7504" y="3807607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3364" y="414150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3364" y="447539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07504" y="220486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07504" y="2538759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Banque de France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/>
              <a:t>Rôles et missions : une grande </a:t>
            </a:r>
            <a:r>
              <a:rPr lang="fr-FR" sz="1800" dirty="0" smtClean="0"/>
              <a:t>diversité</a:t>
            </a:r>
            <a:endParaRPr lang="fr-FR" sz="1800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1</a:t>
            </a:r>
            <a:endParaRPr lang="fr-FR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Banque </a:t>
            </a:r>
            <a:r>
              <a:rPr lang="fr-FR" dirty="0"/>
              <a:t>centrale.</a:t>
            </a:r>
          </a:p>
          <a:p>
            <a:endParaRPr lang="fr-FR" dirty="0"/>
          </a:p>
          <a:p>
            <a:r>
              <a:rPr lang="fr-FR" dirty="0"/>
              <a:t>Institut d’émission</a:t>
            </a:r>
          </a:p>
          <a:p>
            <a:endParaRPr lang="fr-FR" dirty="0"/>
          </a:p>
          <a:p>
            <a:r>
              <a:rPr lang="fr-FR" dirty="0"/>
              <a:t>Superviseur financier</a:t>
            </a:r>
          </a:p>
          <a:p>
            <a:endParaRPr lang="fr-FR" dirty="0"/>
          </a:p>
          <a:p>
            <a:r>
              <a:rPr lang="fr-FR" dirty="0"/>
              <a:t>Institution de la République</a:t>
            </a:r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777773" y="672940"/>
            <a:ext cx="23662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 smtClean="0">
                <a:latin typeface="Segoe UI"/>
              </a:rPr>
              <a:t>Création </a:t>
            </a:r>
            <a:r>
              <a:rPr kumimoji="0" lang="fr-FR" sz="1200" dirty="0">
                <a:latin typeface="Segoe UI"/>
              </a:rPr>
              <a:t>par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>
                <a:latin typeface="Segoe UI"/>
              </a:rPr>
              <a:t>Napoléon Bonaparte</a:t>
            </a:r>
            <a:r>
              <a:rPr kumimoji="0" lang="fr-FR" sz="1200" dirty="0" smtClean="0">
                <a:latin typeface="Segoe UI"/>
              </a:rPr>
              <a:t>.</a:t>
            </a:r>
            <a:endParaRPr kumimoji="0" lang="fr-FR" sz="1200" dirty="0">
              <a:latin typeface="Segoe UI"/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6411037" y="620688"/>
            <a:ext cx="289253" cy="5428371"/>
          </a:xfrm>
          <a:prstGeom prst="downArrow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fr-FR" sz="100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314692" y="694275"/>
            <a:ext cx="481943" cy="418996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000" b="1" dirty="0" smtClean="0">
                <a:solidFill>
                  <a:schemeClr val="bg1"/>
                </a:solidFill>
              </a:rPr>
              <a:t>1800</a:t>
            </a:r>
            <a:endParaRPr kumimoji="0" lang="fr-FR" sz="1000" b="1" dirty="0">
              <a:solidFill>
                <a:schemeClr val="bg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314692" y="1223027"/>
            <a:ext cx="481943" cy="418996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000" b="1" dirty="0" smtClean="0">
                <a:solidFill>
                  <a:schemeClr val="bg1"/>
                </a:solidFill>
              </a:rPr>
              <a:t>1808</a:t>
            </a:r>
            <a:endParaRPr kumimoji="0" lang="fr-FR" sz="1000" b="1" dirty="0">
              <a:solidFill>
                <a:schemeClr val="bg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6314692" y="1863007"/>
            <a:ext cx="481943" cy="418996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000" b="1" dirty="0" smtClean="0">
                <a:solidFill>
                  <a:schemeClr val="bg1"/>
                </a:solidFill>
              </a:rPr>
              <a:t>1936</a:t>
            </a:r>
            <a:endParaRPr kumimoji="0" lang="fr-FR" sz="1000" b="1" dirty="0">
              <a:solidFill>
                <a:schemeClr val="bg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6314692" y="2448564"/>
            <a:ext cx="481943" cy="418996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000" b="1" dirty="0" smtClean="0">
                <a:solidFill>
                  <a:schemeClr val="bg1"/>
                </a:solidFill>
              </a:rPr>
              <a:t>1945</a:t>
            </a:r>
            <a:endParaRPr kumimoji="0" lang="fr-FR" sz="1000" b="1" dirty="0">
              <a:solidFill>
                <a:schemeClr val="bg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314692" y="3076669"/>
            <a:ext cx="481943" cy="418996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000" b="1" dirty="0" smtClean="0">
                <a:solidFill>
                  <a:schemeClr val="bg1"/>
                </a:solidFill>
              </a:rPr>
              <a:t>1993</a:t>
            </a:r>
            <a:endParaRPr kumimoji="0" lang="fr-FR" sz="1000" b="1" dirty="0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6314692" y="3802091"/>
            <a:ext cx="481943" cy="418996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000" b="1" dirty="0" smtClean="0">
                <a:solidFill>
                  <a:schemeClr val="bg1"/>
                </a:solidFill>
              </a:rPr>
              <a:t>1999</a:t>
            </a:r>
            <a:endParaRPr kumimoji="0" lang="fr-FR" sz="1000" b="1" dirty="0">
              <a:solidFill>
                <a:schemeClr val="bg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6314692" y="4602462"/>
            <a:ext cx="481943" cy="418996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000" b="1" dirty="0" smtClean="0">
                <a:solidFill>
                  <a:schemeClr val="bg1"/>
                </a:solidFill>
              </a:rPr>
              <a:t>2002</a:t>
            </a:r>
            <a:endParaRPr kumimoji="0" lang="fr-FR" sz="1000" b="1" dirty="0">
              <a:solidFill>
                <a:schemeClr val="bg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314692" y="5386267"/>
            <a:ext cx="481943" cy="418996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000" b="1" dirty="0" smtClean="0">
                <a:solidFill>
                  <a:schemeClr val="bg1"/>
                </a:solidFill>
              </a:rPr>
              <a:t>2010</a:t>
            </a:r>
            <a:endParaRPr kumimoji="0" lang="fr-FR" sz="1000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77773" y="5223808"/>
            <a:ext cx="236622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 smtClean="0">
                <a:latin typeface="Segoe UI"/>
              </a:rPr>
              <a:t>Création </a:t>
            </a:r>
            <a:r>
              <a:rPr kumimoji="0" lang="fr-FR" sz="1200" dirty="0">
                <a:latin typeface="Segoe UI"/>
              </a:rPr>
              <a:t>de l’Autorité de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>
                <a:latin typeface="Segoe UI"/>
              </a:rPr>
              <a:t>contrôle </a:t>
            </a:r>
            <a:r>
              <a:rPr kumimoji="0" lang="fr-FR" sz="1200" dirty="0" smtClean="0">
                <a:latin typeface="Segoe UI"/>
              </a:rPr>
              <a:t>prudentiel et de résolution, adossée à </a:t>
            </a:r>
            <a:r>
              <a:rPr kumimoji="0" lang="fr-FR" sz="1200" dirty="0">
                <a:latin typeface="Segoe UI"/>
              </a:rPr>
              <a:t>la Banque de France.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777773" y="1272900"/>
            <a:ext cx="23662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 smtClean="0">
                <a:latin typeface="Segoe UI"/>
              </a:rPr>
              <a:t>Extension </a:t>
            </a:r>
            <a:r>
              <a:rPr kumimoji="0" lang="fr-FR" sz="1200" dirty="0">
                <a:latin typeface="Segoe UI"/>
              </a:rPr>
              <a:t>du privilège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>
                <a:latin typeface="Segoe UI"/>
              </a:rPr>
              <a:t>d’émission, développement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>
                <a:latin typeface="Segoe UI"/>
              </a:rPr>
              <a:t>du réseau de succursales</a:t>
            </a:r>
            <a:r>
              <a:rPr kumimoji="0" lang="fr-FR" sz="1200" dirty="0" smtClean="0">
                <a:latin typeface="Segoe UI"/>
              </a:rPr>
              <a:t>.</a:t>
            </a:r>
            <a:endParaRPr kumimoji="0" lang="fr-FR" sz="1200" dirty="0">
              <a:latin typeface="Segoe U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77773" y="2519562"/>
            <a:ext cx="2366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 smtClean="0">
                <a:latin typeface="Segoe UI"/>
              </a:rPr>
              <a:t>Nationalisation.</a:t>
            </a:r>
            <a:endParaRPr kumimoji="0" lang="fr-FR" sz="1200" dirty="0">
              <a:latin typeface="Segoe U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77774" y="3055334"/>
            <a:ext cx="23662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 smtClean="0">
                <a:latin typeface="Segoe UI"/>
              </a:rPr>
              <a:t>La </a:t>
            </a:r>
            <a:r>
              <a:rPr kumimoji="0" lang="fr-FR" sz="1200" dirty="0">
                <a:latin typeface="Segoe UI"/>
              </a:rPr>
              <a:t>Banque de France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>
                <a:latin typeface="Segoe UI"/>
              </a:rPr>
              <a:t>devient indépendante</a:t>
            </a:r>
            <a:r>
              <a:rPr kumimoji="0" lang="fr-FR" sz="1200" dirty="0" smtClean="0">
                <a:latin typeface="Segoe UI"/>
              </a:rPr>
              <a:t>.</a:t>
            </a:r>
            <a:endParaRPr kumimoji="0" lang="fr-FR" sz="1200" dirty="0">
              <a:latin typeface="Segoe U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77773" y="3626439"/>
            <a:ext cx="236622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 smtClean="0">
                <a:latin typeface="Segoe UI"/>
              </a:rPr>
              <a:t>Entrée </a:t>
            </a:r>
            <a:r>
              <a:rPr kumimoji="0" lang="fr-FR" sz="1200" dirty="0">
                <a:latin typeface="Segoe UI"/>
              </a:rPr>
              <a:t>de la France dans </a:t>
            </a:r>
            <a:r>
              <a:rPr kumimoji="0" lang="fr-FR" sz="1200" dirty="0" smtClean="0">
                <a:latin typeface="Segoe UI"/>
              </a:rPr>
              <a:t>la zone </a:t>
            </a:r>
            <a:r>
              <a:rPr kumimoji="0" lang="fr-FR" sz="1200" dirty="0">
                <a:latin typeface="Segoe UI"/>
              </a:rPr>
              <a:t>euro.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>
                <a:latin typeface="Segoe UI"/>
              </a:rPr>
              <a:t>La Banque de France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>
                <a:latin typeface="Segoe UI"/>
              </a:rPr>
              <a:t>intègre </a:t>
            </a:r>
            <a:r>
              <a:rPr kumimoji="0" lang="fr-FR" sz="1200" dirty="0" smtClean="0">
                <a:latin typeface="Segoe UI"/>
              </a:rPr>
              <a:t>l’Eurosystème.</a:t>
            </a:r>
            <a:endParaRPr kumimoji="0" lang="fr-FR" sz="1200" dirty="0">
              <a:latin typeface="Segoe U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777773" y="4581127"/>
            <a:ext cx="2366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fr-FR" sz="1200" dirty="0" smtClean="0">
                <a:latin typeface="Segoe UI"/>
              </a:rPr>
              <a:t>Lancement des billets </a:t>
            </a:r>
            <a:r>
              <a:rPr kumimoji="0" lang="fr-FR" sz="1200" dirty="0">
                <a:latin typeface="Segoe UI"/>
              </a:rPr>
              <a:t>en euros</a:t>
            </a:r>
            <a:r>
              <a:rPr kumimoji="0" lang="fr-FR" sz="1200" dirty="0" smtClean="0">
                <a:latin typeface="Segoe UI"/>
              </a:rPr>
              <a:t>.</a:t>
            </a:r>
            <a:endParaRPr kumimoji="0" lang="fr-FR" sz="1200" dirty="0">
              <a:latin typeface="Segoe UI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168" y="953335"/>
            <a:ext cx="3821246" cy="2542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55576" y="1052736"/>
            <a:ext cx="8065393" cy="4896544"/>
          </a:xfrm>
        </p:spPr>
        <p:txBody>
          <a:bodyPr/>
          <a:lstStyle/>
          <a:p>
            <a:pPr marL="746125" lvl="2" indent="0">
              <a:buNone/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>
              <a:sym typeface="Wingdings" pitchFamily="2" charset="2"/>
            </a:endParaRPr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dirty="0"/>
          </a:p>
        </p:txBody>
      </p:sp>
      <p:pic>
        <p:nvPicPr>
          <p:cNvPr id="1026" name="Picture 2" descr="C:\Users\G806271\AppData\Local\Microsoft\Windows\Temporary Internet Files\Content.Outlook\AWJKE6AZ\carteStrateg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44" y="764704"/>
            <a:ext cx="7992888" cy="546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2</a:t>
            </a:r>
            <a:endParaRPr lang="fr-FR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Stratégie</a:t>
            </a:r>
            <a:r>
              <a:rPr lang="fr-FR" dirty="0"/>
              <a:t/>
            </a:r>
            <a:br>
              <a:rPr lang="fr-FR" dirty="0"/>
            </a:br>
            <a:r>
              <a:rPr lang="fr-FR" sz="1800" dirty="0" smtClean="0"/>
              <a:t>Une carte unique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</a:t>
            </a:r>
            <a:br>
              <a:rPr lang="fr-FR" dirty="0"/>
            </a:br>
            <a:r>
              <a:rPr lang="fr-FR" sz="1800" dirty="0" smtClean="0"/>
              <a:t>Un plan numérique</a:t>
            </a:r>
            <a:endParaRPr lang="fr-FR" sz="1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plan numérique a pour ambition d’intégrer les nouvelles technologies de l’information pour appuyer la démarche de Transformation de la Banque à l’horizon </a:t>
            </a:r>
            <a:r>
              <a:rPr lang="fr-FR" dirty="0" smtClean="0"/>
              <a:t>2020. Cette </a:t>
            </a:r>
            <a:r>
              <a:rPr lang="fr-FR" dirty="0"/>
              <a:t>stratégie, lancée en 2013, s’appuyait initialement sur trois piliers : </a:t>
            </a:r>
          </a:p>
          <a:p>
            <a:endParaRPr lang="fr-FR" dirty="0"/>
          </a:p>
          <a:p>
            <a:pPr lvl="1"/>
            <a:r>
              <a:rPr lang="fr-FR" dirty="0"/>
              <a:t>Mise en œuvre de modalités de travail plus collaboratives (messagerie instantanée </a:t>
            </a:r>
            <a:r>
              <a:rPr lang="fr-FR" dirty="0" err="1"/>
              <a:t>Lync</a:t>
            </a:r>
            <a:r>
              <a:rPr lang="fr-FR" dirty="0"/>
              <a:t> avec fonctionnalités de visioconférences, lancement d’un réseau social d’entreprise, </a:t>
            </a:r>
            <a:r>
              <a:rPr lang="fr-FR" dirty="0" smtClean="0"/>
              <a:t>….)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Constitution d’un portefeuille de 15 projets « numériques » sur la base d’une cotation réalisée pour l’ensemble des projets informatiques 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dirty="0"/>
              <a:t>Mise à disposition des métiers de cinq premières « briques mutualisables » : Gestion Documentaire de documents (GED), Archivage, Gestion de la Relation Client (CRM), Dématérialisation des flux papiers et généralisation de Portails internet.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3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0514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Stratégie</a:t>
            </a:r>
            <a:br>
              <a:rPr lang="fr-FR" dirty="0"/>
            </a:br>
            <a:r>
              <a:rPr lang="fr-FR" sz="1800" dirty="0" smtClean="0"/>
              <a:t>Un plan numérique</a:t>
            </a:r>
            <a:endParaRPr lang="fr-FR" sz="1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790575" y="1340768"/>
            <a:ext cx="8353425" cy="1152128"/>
          </a:xfrm>
        </p:spPr>
        <p:txBody>
          <a:bodyPr/>
          <a:lstStyle/>
          <a:p>
            <a:r>
              <a:rPr lang="fr-FR" dirty="0"/>
              <a:t>Le plan numérique a pour ambition d’intégrer les nouvelles technologies de l’information pour appuyer la démarche de Transformation de la Banque à l’horizon </a:t>
            </a:r>
            <a:r>
              <a:rPr lang="fr-FR" dirty="0" smtClean="0"/>
              <a:t>2020. Cette </a:t>
            </a:r>
            <a:r>
              <a:rPr lang="fr-FR" dirty="0"/>
              <a:t>stratégie, lancée en 2013, s’appuyait initialement sur trois piliers :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3</a:t>
            </a:r>
            <a:endParaRPr lang="fr-FR" b="1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928902166"/>
              </p:ext>
            </p:extLst>
          </p:nvPr>
        </p:nvGraphicFramePr>
        <p:xfrm>
          <a:off x="1475656" y="1916832"/>
          <a:ext cx="7200800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72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Gouvernance</a:t>
            </a:r>
            <a:r>
              <a:rPr lang="fr-FR" dirty="0"/>
              <a:t/>
            </a:r>
            <a:br>
              <a:rPr lang="fr-FR" dirty="0"/>
            </a:br>
            <a:r>
              <a:rPr lang="fr-FR" sz="1800" dirty="0" smtClean="0"/>
              <a:t>Anticiper : le </a:t>
            </a:r>
            <a:r>
              <a:rPr lang="fr-FR" sz="1800" dirty="0" err="1" smtClean="0"/>
              <a:t>CoCoSI</a:t>
            </a:r>
            <a:endParaRPr lang="fr-FR" sz="1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790575" y="1340768"/>
            <a:ext cx="8029897" cy="4680520"/>
          </a:xfrm>
        </p:spPr>
        <p:txBody>
          <a:bodyPr/>
          <a:lstStyle/>
          <a:p>
            <a:r>
              <a:rPr lang="fr-FR" dirty="0"/>
              <a:t>Le Comité de Coordination du Système d'Information (</a:t>
            </a:r>
            <a:r>
              <a:rPr lang="fr-FR" dirty="0" err="1"/>
              <a:t>CoCoSI</a:t>
            </a:r>
            <a:r>
              <a:rPr lang="fr-FR" dirty="0"/>
              <a:t>) conduit des réflexions transversales sur l'évolution du système d'information de la Banque. Au regard de la démarche </a:t>
            </a:r>
            <a:r>
              <a:rPr lang="fr-FR" dirty="0" smtClean="0"/>
              <a:t>« Entreprise Numérique" </a:t>
            </a:r>
            <a:endParaRPr lang="fr-FR" dirty="0"/>
          </a:p>
          <a:p>
            <a:endParaRPr lang="fr-FR" dirty="0"/>
          </a:p>
          <a:p>
            <a:pPr lvl="1"/>
            <a:r>
              <a:rPr lang="fr-FR" dirty="0"/>
              <a:t>Il réunit l’O.I. et les RMSI (Responsables Métier pour le S.I.)</a:t>
            </a:r>
          </a:p>
          <a:p>
            <a:endParaRPr lang="fr-FR" dirty="0"/>
          </a:p>
          <a:p>
            <a:pPr lvl="1"/>
            <a:r>
              <a:rPr lang="fr-FR" dirty="0"/>
              <a:t>Identifie des projets de briques mutualisables ayant vocation à supporter les projets de transformation de plusieurs domaines,</a:t>
            </a:r>
          </a:p>
          <a:p>
            <a:endParaRPr lang="fr-FR" dirty="0"/>
          </a:p>
          <a:p>
            <a:pPr lvl="1"/>
            <a:r>
              <a:rPr lang="fr-FR" dirty="0"/>
              <a:t>Conduite des réflexions transversales sur des problématiques relevant par nature de la sphère numérique (par exemple : réseaux sociaux, open data, outils de mobilité...).</a:t>
            </a:r>
          </a:p>
          <a:p>
            <a:endParaRPr lang="fr-FR" dirty="0"/>
          </a:p>
          <a:p>
            <a:pPr lvl="1"/>
            <a:r>
              <a:rPr lang="fr-FR" dirty="0"/>
              <a:t>Au titre de ces travaux, le </a:t>
            </a:r>
            <a:r>
              <a:rPr lang="fr-FR" dirty="0" err="1"/>
              <a:t>CoCoSI</a:t>
            </a:r>
            <a:r>
              <a:rPr lang="fr-FR" dirty="0"/>
              <a:t> contribue à l'identification de projets numériques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4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83775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Gouvernance</a:t>
            </a:r>
            <a:br>
              <a:rPr lang="fr-FR" dirty="0"/>
            </a:br>
            <a:r>
              <a:rPr lang="fr-FR" sz="1800" dirty="0" smtClean="0"/>
              <a:t>Concrétiser et sélectionner : le GSI</a:t>
            </a:r>
            <a:endParaRPr lang="fr-FR" sz="1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Groupe de Stratégie </a:t>
            </a:r>
            <a:r>
              <a:rPr lang="fr-FR" dirty="0" smtClean="0"/>
              <a:t>Informatique</a:t>
            </a:r>
            <a:endParaRPr lang="fr-FR" dirty="0"/>
          </a:p>
          <a:p>
            <a:endParaRPr lang="fr-FR" dirty="0"/>
          </a:p>
          <a:p>
            <a:pPr lvl="1"/>
            <a:r>
              <a:rPr lang="fr-FR" dirty="0"/>
              <a:t>Réunit l’OI et les représentants des Directions Générales </a:t>
            </a:r>
            <a:r>
              <a:rPr lang="fr-FR" dirty="0" smtClean="0"/>
              <a:t>Métier</a:t>
            </a:r>
          </a:p>
          <a:p>
            <a:pPr lvl="1"/>
            <a:r>
              <a:rPr lang="fr-FR" dirty="0" smtClean="0"/>
              <a:t>Se </a:t>
            </a:r>
            <a:r>
              <a:rPr lang="fr-FR" dirty="0"/>
              <a:t>réunit 3 fois par an </a:t>
            </a:r>
          </a:p>
          <a:p>
            <a:endParaRPr lang="fr-FR" dirty="0"/>
          </a:p>
          <a:p>
            <a:pPr lvl="2"/>
            <a:r>
              <a:rPr lang="fr-FR" dirty="0"/>
              <a:t>En Mai : présentation de la stratégie de l’OI</a:t>
            </a:r>
          </a:p>
          <a:p>
            <a:endParaRPr lang="fr-FR" dirty="0"/>
          </a:p>
          <a:p>
            <a:pPr lvl="2"/>
            <a:r>
              <a:rPr lang="fr-FR" dirty="0"/>
              <a:t>En Juillet : présentation de la stratégie des métiers et </a:t>
            </a:r>
            <a:r>
              <a:rPr lang="fr-FR" dirty="0" err="1"/>
              <a:t>acostage</a:t>
            </a:r>
            <a:r>
              <a:rPr lang="fr-FR" dirty="0"/>
              <a:t> sur un Plan de charge triennal informatique avec propositions de nouveaux projets </a:t>
            </a:r>
          </a:p>
          <a:p>
            <a:endParaRPr lang="fr-FR" dirty="0"/>
          </a:p>
          <a:p>
            <a:pPr lvl="2"/>
            <a:r>
              <a:rPr lang="fr-FR" dirty="0"/>
              <a:t>En octobre : arbitrage budgétaire 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5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1389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Gouvernance</a:t>
            </a:r>
            <a:br>
              <a:rPr lang="fr-FR" dirty="0"/>
            </a:br>
            <a:r>
              <a:rPr lang="fr-FR" sz="1800" dirty="0" smtClean="0"/>
              <a:t>Concrétiser et sélectionner : le GSI</a:t>
            </a:r>
            <a:endParaRPr lang="fr-FR" sz="1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Groupe de Stratégie </a:t>
            </a:r>
            <a:r>
              <a:rPr lang="fr-FR" dirty="0" smtClean="0"/>
              <a:t>Informatique</a:t>
            </a:r>
            <a:endParaRPr lang="fr-FR" dirty="0"/>
          </a:p>
          <a:p>
            <a:endParaRPr lang="fr-FR" dirty="0"/>
          </a:p>
          <a:p>
            <a:pPr lvl="1"/>
            <a:r>
              <a:rPr lang="fr-FR" dirty="0"/>
              <a:t>Réunit l’OI et les représentants des Directions Générales </a:t>
            </a:r>
            <a:r>
              <a:rPr lang="fr-FR" dirty="0" smtClean="0"/>
              <a:t>Métier</a:t>
            </a:r>
          </a:p>
          <a:p>
            <a:pPr lvl="1"/>
            <a:r>
              <a:rPr lang="fr-FR" dirty="0" smtClean="0"/>
              <a:t>Se </a:t>
            </a:r>
            <a:r>
              <a:rPr lang="fr-FR" dirty="0"/>
              <a:t>réunit 3 fois par an 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1663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5</a:t>
            </a:r>
            <a:endParaRPr lang="fr-FR" b="1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2629148763"/>
              </p:ext>
            </p:extLst>
          </p:nvPr>
        </p:nvGraphicFramePr>
        <p:xfrm>
          <a:off x="1187624" y="2780928"/>
          <a:ext cx="6624736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906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PresentationMetadata xmlns:xsi=&quot;http://www.w3.org/2001/XMLSchema-instance&quot; xmlns:xsd=&quot;http://www.w3.org/2001/XMLSchema&quot;&gt;&#10;  &lt;TransitionType&gt;Direct&lt;/TransitionType&gt;&#10;  &lt;UniqueID&gt;0&lt;/UniqueID&gt;&#10;  &lt;ShowPreviews&gt;true&lt;/ShowPreviews&gt;&#10;  &lt;ShowReviews&gt;true&lt;/ShowReviews&gt;&#10;  &lt;ShowHeaderTitle xsi:nil=&quot;true&quot; /&gt;&#10;  &lt;ShowHeaderNumber xsi:nil=&quot;true&quot; /&gt;&#10;  &lt;SectionTemplate&gt;Template2&lt;/SectionTemplate&gt;&#10;  &lt;SectionTemplateColor&gt;&#10;    &lt;A&gt;255&lt;/A&gt;&#10;    &lt;R&gt;128&lt;/R&gt;&#10;    &lt;G&gt;128&lt;/G&gt;&#10;    &lt;B&gt;128&lt;/B&gt;&#10;    &lt;ScA&gt;1&lt;/ScA&gt;&#10;    &lt;ScR&gt;0.2158605&lt;/ScR&gt;&#10;    &lt;ScG&gt;0.2158605&lt;/ScG&gt;&#10;    &lt;ScB&gt;0.2158605&lt;/ScB&gt;&#10;  &lt;/SectionTemplateColor&gt;&#10;  &lt;SectionArrangement&gt;Simple&lt;/SectionArrangement&gt;&#10;&lt;/PresentationMetadata&gt;"/>
</p:tagLst>
</file>

<file path=ppt/theme/theme1.xml><?xml version="1.0" encoding="utf-8"?>
<a:theme xmlns:a="http://schemas.openxmlformats.org/drawingml/2006/main" name="Modèle_ARPEGE">
  <a:themeElements>
    <a:clrScheme name="Modèle_MOV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Modèle_MOV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fr-F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1" lang="fr-F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_MOV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_MOV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_MOV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>
  <documentManagement>
    <Audiences_x0020_cibl_x00e9_es xmlns="b90c1256-abaa-4f9c-b51e-194173ec0dea" xsi:nil="true"/>
    <_dlc_DocId xmlns="76490c9a-5000-4c93-9335-e6650c527a0f">QUYS5HY5MSRK-26-143</_dlc_DocId>
    <_dlc_DocIdUrl xmlns="76490c9a-5000-4c93-9335-e6650c527a0f">
      <Url>http://wseica01/eic/_layouts/DocIdRedir.aspx?ID=QUYS5HY5MSRK-26-143</Url>
      <Description>QUYS5HY5MSRK-26-143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?mso-contentType ?>
<spe:Receivers xmlns:spe="http://schemas.microsoft.com/sharepoint/events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1BD53160B6F146B7E5F671DD91D666" ma:contentTypeVersion="2" ma:contentTypeDescription="Crée un document." ma:contentTypeScope="" ma:versionID="0b793921d305f7348a5269f2c6e58b95">
  <xsd:schema xmlns:xsd="http://www.w3.org/2001/XMLSchema" xmlns:xs="http://www.w3.org/2001/XMLSchema" xmlns:p="http://schemas.microsoft.com/office/2006/metadata/properties" xmlns:ns2="b90c1256-abaa-4f9c-b51e-194173ec0dea" xmlns:ns3="76490c9a-5000-4c93-9335-e6650c527a0f" targetNamespace="http://schemas.microsoft.com/office/2006/metadata/properties" ma:root="true" ma:fieldsID="fb1deea55a18e89090418bafb3f8fed1" ns2:_="" ns3:_="">
    <xsd:import namespace="b90c1256-abaa-4f9c-b51e-194173ec0dea"/>
    <xsd:import namespace="76490c9a-5000-4c93-9335-e6650c527a0f"/>
    <xsd:element name="properties">
      <xsd:complexType>
        <xsd:sequence>
          <xsd:element name="documentManagement">
            <xsd:complexType>
              <xsd:all>
                <xsd:element ref="ns2:Audiences_x0020_cibl_x00e9_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c1256-abaa-4f9c-b51e-194173ec0dea" elementFormDefault="qualified">
    <xsd:import namespace="http://schemas.microsoft.com/office/2006/documentManagement/types"/>
    <xsd:import namespace="http://schemas.microsoft.com/office/infopath/2007/PartnerControls"/>
    <xsd:element name="Audiences_x0020_cibl_x00e9_es" ma:index="8" nillable="true" ma:displayName="Audiences ciblées" ma:internalName="Audiences_x0020_cibl_x00e9_es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490c9a-5000-4c93-9335-e6650c527a0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10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Conserver l’ID" ma:description="Conserver l’ID lors de l’ajout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5B8FBB-F74E-4162-B422-289BDBCC4E1B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76490c9a-5000-4c93-9335-e6650c527a0f"/>
    <ds:schemaRef ds:uri="b90c1256-abaa-4f9c-b51e-194173ec0de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326F5F-FA34-4800-BA8C-5A7CFAA7DF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E14F8A-882C-42BD-A6C8-22E0802F6D7E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FCAF680E-69FB-4155-89D5-10790F6CB731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4755CB1-BCBF-4F16-A270-F95CEEABED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0c1256-abaa-4f9c-b51e-194173ec0dea"/>
    <ds:schemaRef ds:uri="76490c9a-5000-4c93-9335-e6650c527a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Modèle_MOVE</Template>
  <TotalTime>12919</TotalTime>
  <Words>1003</Words>
  <Application>Microsoft Office PowerPoint</Application>
  <PresentationFormat>Affichage à l'écran (4:3)</PresentationFormat>
  <Paragraphs>240</Paragraphs>
  <Slides>14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Modèle_ARPEGE</vt:lpstr>
      <vt:lpstr>BANQUE DE FRANCE  Comment concilier Stratégie et Maîtrise des Coûts </vt:lpstr>
      <vt:lpstr>Plan de la présentation</vt:lpstr>
      <vt:lpstr>La Banque de France Rôles et missions : une grande diversité</vt:lpstr>
      <vt:lpstr>Stratégie Une carte unique</vt:lpstr>
      <vt:lpstr>Stratégie Un plan numérique</vt:lpstr>
      <vt:lpstr>Stratégie Un plan numérique</vt:lpstr>
      <vt:lpstr>Gouvernance Anticiper : le CoCoSI</vt:lpstr>
      <vt:lpstr>Gouvernance Concrétiser et sélectionner : le GSI</vt:lpstr>
      <vt:lpstr>Gouvernance Concrétiser et sélectionner : le GSI</vt:lpstr>
      <vt:lpstr>Gouvernance Concrétiser et sélectionner  : Schéma d’ensemble</vt:lpstr>
      <vt:lpstr>Gouvernance Maîtriser : le CES</vt:lpstr>
      <vt:lpstr>Gouvernance Maîtriser : Schéma d’ensemble</vt:lpstr>
      <vt:lpstr>Gouvernance Étendre la démarche</vt:lpstr>
      <vt:lpstr>En conclusion</vt:lpstr>
    </vt:vector>
  </TitlesOfParts>
  <Company>Banque de France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 de Pilotage</dc:title>
  <dc:creator>Banque de France / OI-DOD-CENSEP</dc:creator>
  <cp:keywords>R2,5</cp:keywords>
  <dc:description>Prise en compte FAR d'Audit grands projets - Modification du slide 21 "Relations avec les fournisseurs externes"
+ Modification du slide 23 relatif à l'assurance qualité</dc:description>
  <cp:lastModifiedBy>Christophe PARACHINI</cp:lastModifiedBy>
  <cp:revision>753</cp:revision>
  <dcterms:created xsi:type="dcterms:W3CDTF">2007-03-23T11:31:06Z</dcterms:created>
  <dcterms:modified xsi:type="dcterms:W3CDTF">2015-06-16T08:11:20Z</dcterms:modified>
  <cp:category>Modele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0x0101005E1BD53160B6F146B7E5F671DD91D666</vt:lpwstr>
  </property>
  <property fmtid="{D5CDD505-2E9C-101B-9397-08002B2CF9AE}" pid="4" name="Processus">
    <vt:lpwstr>1a-Organiser et gérer le projet</vt:lpwstr>
  </property>
  <property fmtid="{D5CDD505-2E9C-101B-9397-08002B2CF9AE}" pid="5" name="Domaine de processus">
    <vt:lpwstr>1-Organiser et gérer le projet + Gérer risques</vt:lpwstr>
  </property>
  <property fmtid="{D5CDD505-2E9C-101B-9397-08002B2CF9AE}" pid="6" name="Nature">
    <vt:lpwstr>3</vt:lpwstr>
  </property>
  <property fmtid="{D5CDD505-2E9C-101B-9397-08002B2CF9AE}" pid="7" name="Procédure">
    <vt:lpwstr>Réaliser pilotage et suivi</vt:lpwstr>
  </property>
  <property fmtid="{D5CDD505-2E9C-101B-9397-08002B2CF9AE}" pid="8" name="Statut document">
    <vt:lpwstr>Validé</vt:lpwstr>
  </property>
  <property fmtid="{D5CDD505-2E9C-101B-9397-08002B2CF9AE}" pid="9" name="Nature du doc">
    <vt:lpwstr>3</vt:lpwstr>
  </property>
  <property fmtid="{D5CDD505-2E9C-101B-9397-08002B2CF9AE}" pid="10" name="N° version">
    <vt:lpwstr>Prov0.11</vt:lpwstr>
  </property>
  <property fmtid="{D5CDD505-2E9C-101B-9397-08002B2CF9AE}" pid="11" name="Statut">
    <vt:lpwstr>Validé</vt:lpwstr>
  </property>
  <property fmtid="{D5CDD505-2E9C-101B-9397-08002B2CF9AE}" pid="12" name="Processus de rattachement">
    <vt:lpwstr>1</vt:lpwstr>
  </property>
  <property fmtid="{D5CDD505-2E9C-101B-9397-08002B2CF9AE}" pid="13" name="_Version">
    <vt:lpwstr>V1.1</vt:lpwstr>
  </property>
  <property fmtid="{D5CDD505-2E9C-101B-9397-08002B2CF9AE}" pid="14" name="Order">
    <vt:r8>3800</vt:r8>
  </property>
  <property fmtid="{D5CDD505-2E9C-101B-9397-08002B2CF9AE}" pid="15" name="StatutVivaOld">
    <vt:lpwstr>En cours de revue</vt:lpwstr>
  </property>
  <property fmtid="{D5CDD505-2E9C-101B-9397-08002B2CF9AE}" pid="16" name="OrigineViva">
    <vt:lpwstr>2</vt:lpwstr>
  </property>
  <property fmtid="{D5CDD505-2E9C-101B-9397-08002B2CF9AE}" pid="17" name="Procedure">
    <vt:lpwstr>3</vt:lpwstr>
  </property>
  <property fmtid="{D5CDD505-2E9C-101B-9397-08002B2CF9AE}" pid="18" name="PhasesMaintenance">
    <vt:lpwstr>15</vt:lpwstr>
  </property>
  <property fmtid="{D5CDD505-2E9C-101B-9397-08002B2CF9AE}" pid="19" name="ActivitesTransversales">
    <vt:lpwstr>true</vt:lpwstr>
  </property>
  <property fmtid="{D5CDD505-2E9C-101B-9397-08002B2CF9AE}" pid="20" name="PhasesStandard">
    <vt:lpwstr>2</vt:lpwstr>
  </property>
  <property fmtid="{D5CDD505-2E9C-101B-9397-08002B2CF9AE}" pid="21" name="Theme">
    <vt:lpwstr>5</vt:lpwstr>
  </property>
  <property fmtid="{D5CDD505-2E9C-101B-9397-08002B2CF9AE}" pid="22" name="PhasesAgile">
    <vt:lpwstr>2</vt:lpwstr>
  </property>
  <property fmtid="{D5CDD505-2E9C-101B-9397-08002B2CF9AE}" pid="23" name="ProcessusProjets">
    <vt:lpwstr>6</vt:lpwstr>
  </property>
  <property fmtid="{D5CDD505-2E9C-101B-9397-08002B2CF9AE}" pid="24" name="ProcessusMaintenances">
    <vt:lpwstr>5</vt:lpwstr>
  </property>
  <property fmtid="{D5CDD505-2E9C-101B-9397-08002B2CF9AE}" pid="25" name="Generalites">
    <vt:lpwstr>false</vt:lpwstr>
  </property>
  <property fmtid="{D5CDD505-2E9C-101B-9397-08002B2CF9AE}" pid="26" name="BDFOrdre">
    <vt:lpwstr>1.12</vt:lpwstr>
  </property>
  <property fmtid="{D5CDD505-2E9C-101B-9397-08002B2CF9AE}" pid="27" name="_dlc_DocIdItemGuid">
    <vt:lpwstr>859dc241-1b09-4c9f-abe5-213debf928de</vt:lpwstr>
  </property>
</Properties>
</file>